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wmf" ContentType="image/x-wmf"/>
  <Default Extension="rels" ContentType="application/vnd.openxmlformats-package.relationships+xml"/>
  <Default Extension="xml" ContentType="application/xml"/>
  <Default Extension="fntdata" ContentType="application/x-fontdata"/>
  <Default Extension="vml" ContentType="application/vnd.openxmlformats-officedocument.vmlDrawing"/>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52"/>
  </p:notesMasterIdLst>
  <p:sldIdLst>
    <p:sldId id="308" r:id="rId2"/>
    <p:sldId id="309" r:id="rId3"/>
    <p:sldId id="310" r:id="rId4"/>
    <p:sldId id="340" r:id="rId5"/>
    <p:sldId id="311" r:id="rId6"/>
    <p:sldId id="312" r:id="rId7"/>
    <p:sldId id="313" r:id="rId8"/>
    <p:sldId id="314" r:id="rId9"/>
    <p:sldId id="315" r:id="rId10"/>
    <p:sldId id="316" r:id="rId11"/>
    <p:sldId id="317" r:id="rId12"/>
    <p:sldId id="318" r:id="rId13"/>
    <p:sldId id="319" r:id="rId14"/>
    <p:sldId id="320" r:id="rId15"/>
    <p:sldId id="321" r:id="rId16"/>
    <p:sldId id="322" r:id="rId17"/>
    <p:sldId id="323" r:id="rId18"/>
    <p:sldId id="324" r:id="rId19"/>
    <p:sldId id="325" r:id="rId20"/>
    <p:sldId id="326" r:id="rId21"/>
    <p:sldId id="327" r:id="rId22"/>
    <p:sldId id="328" r:id="rId23"/>
    <p:sldId id="341" r:id="rId24"/>
    <p:sldId id="329" r:id="rId25"/>
    <p:sldId id="330" r:id="rId26"/>
    <p:sldId id="331" r:id="rId27"/>
    <p:sldId id="332" r:id="rId28"/>
    <p:sldId id="333" r:id="rId29"/>
    <p:sldId id="334" r:id="rId30"/>
    <p:sldId id="335" r:id="rId31"/>
    <p:sldId id="336" r:id="rId32"/>
    <p:sldId id="337" r:id="rId33"/>
    <p:sldId id="338" r:id="rId34"/>
    <p:sldId id="339" r:id="rId35"/>
    <p:sldId id="282" r:id="rId36"/>
    <p:sldId id="292" r:id="rId37"/>
    <p:sldId id="293" r:id="rId38"/>
    <p:sldId id="294" r:id="rId39"/>
    <p:sldId id="287" r:id="rId40"/>
    <p:sldId id="278" r:id="rId41"/>
    <p:sldId id="307" r:id="rId42"/>
    <p:sldId id="295" r:id="rId43"/>
    <p:sldId id="298" r:id="rId44"/>
    <p:sldId id="299" r:id="rId45"/>
    <p:sldId id="300" r:id="rId46"/>
    <p:sldId id="301" r:id="rId47"/>
    <p:sldId id="302" r:id="rId48"/>
    <p:sldId id="303" r:id="rId49"/>
    <p:sldId id="304" r:id="rId50"/>
    <p:sldId id="305" r:id="rId51"/>
  </p:sldIdLst>
  <p:sldSz cx="9144000" cy="6858000" type="screen4x3"/>
  <p:notesSz cx="6858000" cy="9144000"/>
  <p:embeddedFontLst>
    <p:embeddedFont>
      <p:font typeface="Aharoni" panose="02010803020104030203" pitchFamily="2" charset="-79"/>
      <p:bold r:id="rId53"/>
    </p:embeddedFont>
    <p:embeddedFont>
      <p:font typeface="Montserrat" panose="020B0604020202020204" charset="0"/>
      <p:regular r:id="rId54"/>
      <p:bold r:id="rId55"/>
    </p:embeddedFont>
    <p:embeddedFont>
      <p:font typeface="Calibri" panose="020F0502020204030204" pitchFamily="34" charset="0"/>
      <p:regular r:id="rId56"/>
      <p:bold r:id="rId57"/>
      <p:italic r:id="rId58"/>
      <p:boldItalic r:id="rId5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60A987E-1636-4442-838D-794D8C1C0AC0}">
  <a:tblStyle styleId="{260A987E-1636-4442-838D-794D8C1C0AC0}" styleName="Table_0">
    <a:wholeTbl>
      <a:tcStyle>
        <a:tcBdr>
          <a:left>
            <a:ln w="9525" cap="flat" cmpd="sng">
              <a:solidFill>
                <a:srgbClr val="9E9E9E"/>
              </a:solidFill>
              <a:prstDash val="solid"/>
              <a:round/>
              <a:headEnd type="none" w="med" len="med"/>
              <a:tailEnd type="none" w="med" len="med"/>
            </a:ln>
          </a:left>
          <a:right>
            <a:ln w="9525" cap="flat" cmpd="sng">
              <a:solidFill>
                <a:srgbClr val="9E9E9E"/>
              </a:solidFill>
              <a:prstDash val="solid"/>
              <a:round/>
              <a:headEnd type="none" w="med" len="med"/>
              <a:tailEnd type="none" w="med" len="med"/>
            </a:ln>
          </a:right>
          <a:top>
            <a:ln w="9525" cap="flat" cmpd="sng">
              <a:solidFill>
                <a:srgbClr val="9E9E9E"/>
              </a:solidFill>
              <a:prstDash val="solid"/>
              <a:round/>
              <a:headEnd type="none" w="med" len="med"/>
              <a:tailEnd type="none" w="med" len="med"/>
            </a:ln>
          </a:top>
          <a:bottom>
            <a:ln w="9525" cap="flat" cmpd="sng">
              <a:solidFill>
                <a:srgbClr val="9E9E9E"/>
              </a:solidFill>
              <a:prstDash val="solid"/>
              <a:round/>
              <a:headEnd type="none" w="med" len="med"/>
              <a:tailEnd type="none" w="med" len="med"/>
            </a:ln>
          </a:bottom>
          <a:insideH>
            <a:ln w="9525" cap="flat" cmpd="sng">
              <a:solidFill>
                <a:srgbClr val="9E9E9E"/>
              </a:solidFill>
              <a:prstDash val="solid"/>
              <a:round/>
              <a:headEnd type="none" w="med" len="med"/>
              <a:tailEnd type="none" w="med" len="med"/>
            </a:ln>
          </a:insideH>
          <a:insideV>
            <a:ln w="9525" cap="flat" cmpd="sng">
              <a:solidFill>
                <a:srgbClr val="9E9E9E"/>
              </a:solidFill>
              <a:prstDash val="solid"/>
              <a:round/>
              <a:headEnd type="none" w="med" len="med"/>
              <a:tailEnd type="none" w="med" len="med"/>
            </a:ln>
          </a:insideV>
        </a:tcBdr>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9" d="100"/>
          <a:sy n="89" d="100"/>
        </p:scale>
        <p:origin x="1440"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font" Target="fonts/font3.fntdata"/><Relationship Id="rId63"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font" Target="fonts/font2.fntdata"/><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1.fntdata"/><Relationship Id="rId58"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5.fntdata"/><Relationship Id="rId61"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 Id="rId6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4.fntdata"/><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7.fntdata"/></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4.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6.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4.wmf"/></Relationships>
</file>

<file path=ppt/media/image1.png>
</file>

<file path=ppt/media/image10.jpg>
</file>

<file path=ppt/media/image11.jpg>
</file>

<file path=ppt/media/image12.png>
</file>

<file path=ppt/media/image13.png>
</file>

<file path=ppt/media/image14.wmf>
</file>

<file path=ppt/media/image15.jpg>
</file>

<file path=ppt/media/image16.wmf>
</file>

<file path=ppt/media/image17.png>
</file>

<file path=ppt/media/image18.jpg>
</file>

<file path=ppt/media/image19.png>
</file>

<file path=ppt/media/image2.png>
</file>

<file path=ppt/media/image20.gif>
</file>

<file path=ppt/media/image21.jpg>
</file>

<file path=ppt/media/image22.jpg>
</file>

<file path=ppt/media/image23.png>
</file>

<file path=ppt/media/image3.jpe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5" name="Shape 5"/>
          <p:cNvSpPr>
            <a:spLocks noGrp="1" noRot="1" noChangeAspect="1"/>
          </p:cNvSpPr>
          <p:nvPr>
            <p:ph type="sldImg" idx="3"/>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200" b="0" i="0" u="none" strike="noStrike" cap="none">
                <a:solidFill>
                  <a:schemeClr val="dk1"/>
                </a:solidFill>
                <a:latin typeface="Calibri"/>
                <a:ea typeface="Calibri"/>
                <a:cs typeface="Calibri"/>
                <a:sym typeface="Calibri"/>
              </a:defRPr>
            </a:lvl2pPr>
            <a:lvl3pPr marL="914400" marR="0" lvl="2" indent="0" algn="l" rtl="0">
              <a:spcBef>
                <a:spcPts val="0"/>
              </a:spcBef>
              <a:buNone/>
              <a:defRPr sz="1200" b="0" i="0" u="none" strike="noStrike" cap="none">
                <a:solidFill>
                  <a:schemeClr val="dk1"/>
                </a:solidFill>
                <a:latin typeface="Calibri"/>
                <a:ea typeface="Calibri"/>
                <a:cs typeface="Calibri"/>
                <a:sym typeface="Calibri"/>
              </a:defRPr>
            </a:lvl3pPr>
            <a:lvl4pPr marL="1371600" marR="0" lvl="3" indent="0" algn="l" rtl="0">
              <a:spcBef>
                <a:spcPts val="0"/>
              </a:spcBef>
              <a:buNone/>
              <a:defRPr sz="1200" b="0" i="0" u="none" strike="noStrike" cap="none">
                <a:solidFill>
                  <a:schemeClr val="dk1"/>
                </a:solidFill>
                <a:latin typeface="Calibri"/>
                <a:ea typeface="Calibri"/>
                <a:cs typeface="Calibri"/>
                <a:sym typeface="Calibri"/>
              </a:defRPr>
            </a:lvl4pPr>
            <a:lvl5pPr marL="1828800" marR="0" lvl="4" indent="0" algn="l" rtl="0">
              <a:spcBef>
                <a:spcPts val="0"/>
              </a:spcBef>
              <a:buNone/>
              <a:defRPr sz="1200" b="0" i="0" u="none" strike="noStrike" cap="none">
                <a:solidFill>
                  <a:schemeClr val="dk1"/>
                </a:solidFill>
                <a:latin typeface="Calibri"/>
                <a:ea typeface="Calibri"/>
                <a:cs typeface="Calibri"/>
                <a:sym typeface="Calibri"/>
              </a:defRPr>
            </a:lvl5pPr>
            <a:lvl6pPr marL="2286000" marR="0" lvl="5" indent="0" algn="l" rtl="0">
              <a:spcBef>
                <a:spcPts val="0"/>
              </a:spcBef>
              <a:buNone/>
              <a:defRPr sz="1200" b="0" i="0" u="none" strike="noStrike" cap="none">
                <a:solidFill>
                  <a:schemeClr val="dk1"/>
                </a:solidFill>
                <a:latin typeface="Calibri"/>
                <a:ea typeface="Calibri"/>
                <a:cs typeface="Calibri"/>
                <a:sym typeface="Calibri"/>
              </a:defRPr>
            </a:lvl6pPr>
            <a:lvl7pPr marL="2743200" marR="0" lvl="6" indent="0" algn="l" rtl="0">
              <a:spcBef>
                <a:spcPts val="0"/>
              </a:spcBef>
              <a:buNone/>
              <a:defRPr sz="1200" b="0" i="0" u="none" strike="noStrike" cap="none">
                <a:solidFill>
                  <a:schemeClr val="dk1"/>
                </a:solidFill>
                <a:latin typeface="Calibri"/>
                <a:ea typeface="Calibri"/>
                <a:cs typeface="Calibri"/>
                <a:sym typeface="Calibri"/>
              </a:defRPr>
            </a:lvl7pPr>
            <a:lvl8pPr marL="3200400" marR="0" lvl="7" indent="0" algn="l" rtl="0">
              <a:spcBef>
                <a:spcPts val="0"/>
              </a:spcBef>
              <a:buNone/>
              <a:defRPr sz="1200" b="0" i="0" u="none" strike="noStrike" cap="none">
                <a:solidFill>
                  <a:schemeClr val="dk1"/>
                </a:solidFill>
                <a:latin typeface="Calibri"/>
                <a:ea typeface="Calibri"/>
                <a:cs typeface="Calibri"/>
                <a:sym typeface="Calibri"/>
              </a:defRPr>
            </a:lvl8pPr>
            <a:lvl9pPr marL="3657600" marR="0" lvl="8" indent="0" algn="l" rtl="0">
              <a:spcBef>
                <a:spcPts val="0"/>
              </a:spcBef>
              <a:buNone/>
              <a:defRPr sz="1200" b="0" i="0" u="none" strike="noStrike" cap="none">
                <a:solidFill>
                  <a:schemeClr val="dk1"/>
                </a:solidFill>
                <a:latin typeface="Calibri"/>
                <a:ea typeface="Calibri"/>
                <a:cs typeface="Calibri"/>
                <a:sym typeface="Calibri"/>
              </a:defRPr>
            </a:lvl9pPr>
          </a:lstStyle>
          <a:p>
            <a:endParaRPr/>
          </a:p>
        </p:txBody>
      </p:sp>
      <p:sp>
        <p:nvSpPr>
          <p:cNvPr id="7" name="Shape 7"/>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8" name="Shape 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Calibri"/>
                <a:ea typeface="Calibri"/>
                <a:cs typeface="Calibri"/>
                <a:sym typeface="Calibri"/>
              </a:rPr>
              <a:t>‹Nr.›</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354812928"/>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Shape 96"/>
          <p:cNvSpPr>
            <a:spLocks noGrp="1" noRot="1" noChangeAspect="1"/>
          </p:cNvSpPr>
          <p:nvPr>
            <p:ph type="sldImg" idx="2"/>
          </p:nvPr>
        </p:nvSpPr>
        <p:spPr>
          <a:xfrm>
            <a:off x="917575" y="744538"/>
            <a:ext cx="4962525" cy="3722687"/>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7" name="Shape 97"/>
          <p:cNvSpPr txBox="1">
            <a:spLocks noGrp="1"/>
          </p:cNvSpPr>
          <p:nvPr>
            <p:ph type="body" idx="1"/>
          </p:nvPr>
        </p:nvSpPr>
        <p:spPr>
          <a:xfrm>
            <a:off x="679768" y="4715907"/>
            <a:ext cx="5438139" cy="4467701"/>
          </a:xfrm>
          <a:prstGeom prst="rect">
            <a:avLst/>
          </a:prstGeom>
        </p:spPr>
        <p:txBody>
          <a:bodyPr lIns="91425" tIns="91425" rIns="91425" bIns="91425" anchor="t" anchorCtr="0">
            <a:noAutofit/>
          </a:bodyPr>
          <a:lstStyle/>
          <a:p>
            <a:pPr lvl="0">
              <a:spcBef>
                <a:spcPts val="0"/>
              </a:spcBef>
              <a:buNone/>
            </a:pPr>
            <a:endParaRPr/>
          </a:p>
        </p:txBody>
      </p:sp>
      <p:sp>
        <p:nvSpPr>
          <p:cNvPr id="98" name="Shape 98"/>
          <p:cNvSpPr txBox="1">
            <a:spLocks noGrp="1"/>
          </p:cNvSpPr>
          <p:nvPr>
            <p:ph type="sldNum" idx="12"/>
          </p:nvPr>
        </p:nvSpPr>
        <p:spPr>
          <a:xfrm>
            <a:off x="3850442" y="9430091"/>
            <a:ext cx="2945658" cy="496411"/>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1</a:t>
            </a:fld>
            <a:endParaRPr lang="en-US"/>
          </a:p>
        </p:txBody>
      </p:sp>
    </p:spTree>
    <p:extLst>
      <p:ext uri="{BB962C8B-B14F-4D97-AF65-F5344CB8AC3E}">
        <p14:creationId xmlns:p14="http://schemas.microsoft.com/office/powerpoint/2010/main" val="18483690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Shape 292"/>
          <p:cNvSpPr>
            <a:spLocks noGrp="1" noRot="1" noChangeAspect="1"/>
          </p:cNvSpPr>
          <p:nvPr>
            <p:ph type="sldImg" idx="2"/>
          </p:nvPr>
        </p:nvSpPr>
        <p:spPr>
          <a:xfrm>
            <a:off x="917575" y="744538"/>
            <a:ext cx="4962525" cy="3722687"/>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3" name="Shape 293"/>
          <p:cNvSpPr txBox="1">
            <a:spLocks noGrp="1"/>
          </p:cNvSpPr>
          <p:nvPr>
            <p:ph type="body" idx="1"/>
          </p:nvPr>
        </p:nvSpPr>
        <p:spPr>
          <a:xfrm>
            <a:off x="679768" y="4715907"/>
            <a:ext cx="5438139" cy="4467701"/>
          </a:xfrm>
          <a:prstGeom prst="rect">
            <a:avLst/>
          </a:prstGeom>
        </p:spPr>
        <p:txBody>
          <a:bodyPr lIns="91425" tIns="91425" rIns="91425" bIns="91425" anchor="t" anchorCtr="0">
            <a:noAutofit/>
          </a:bodyPr>
          <a:lstStyle/>
          <a:p>
            <a:pPr lvl="0">
              <a:spcBef>
                <a:spcPts val="0"/>
              </a:spcBef>
              <a:buNone/>
            </a:pPr>
            <a:endParaRPr/>
          </a:p>
        </p:txBody>
      </p:sp>
      <p:sp>
        <p:nvSpPr>
          <p:cNvPr id="294" name="Shape 294"/>
          <p:cNvSpPr txBox="1">
            <a:spLocks noGrp="1"/>
          </p:cNvSpPr>
          <p:nvPr>
            <p:ph type="sldNum" idx="12"/>
          </p:nvPr>
        </p:nvSpPr>
        <p:spPr>
          <a:xfrm>
            <a:off x="3850442" y="9430091"/>
            <a:ext cx="2945658" cy="496411"/>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24</a:t>
            </a:fld>
            <a:endParaRPr lang="en-US"/>
          </a:p>
        </p:txBody>
      </p:sp>
    </p:spTree>
    <p:extLst>
      <p:ext uri="{BB962C8B-B14F-4D97-AF65-F5344CB8AC3E}">
        <p14:creationId xmlns:p14="http://schemas.microsoft.com/office/powerpoint/2010/main" val="39731877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917575" y="744538"/>
            <a:ext cx="4962525" cy="3722687"/>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8" name="Shape 308"/>
          <p:cNvSpPr txBox="1">
            <a:spLocks noGrp="1"/>
          </p:cNvSpPr>
          <p:nvPr>
            <p:ph type="body" idx="1"/>
          </p:nvPr>
        </p:nvSpPr>
        <p:spPr>
          <a:xfrm>
            <a:off x="679768" y="4715907"/>
            <a:ext cx="5438140" cy="4467701"/>
          </a:xfrm>
          <a:prstGeom prst="rect">
            <a:avLst/>
          </a:prstGeom>
        </p:spPr>
        <p:txBody>
          <a:bodyPr lIns="91425" tIns="91425" rIns="91425" bIns="91425" anchor="t" anchorCtr="0">
            <a:noAutofit/>
          </a:bodyPr>
          <a:lstStyle/>
          <a:p>
            <a:pPr lvl="0" rtl="0">
              <a:spcBef>
                <a:spcPts val="0"/>
              </a:spcBef>
              <a:buNone/>
            </a:pPr>
            <a:endParaRPr/>
          </a:p>
        </p:txBody>
      </p:sp>
      <p:sp>
        <p:nvSpPr>
          <p:cNvPr id="309" name="Shape 309"/>
          <p:cNvSpPr txBox="1">
            <a:spLocks noGrp="1"/>
          </p:cNvSpPr>
          <p:nvPr>
            <p:ph type="sldNum" idx="12"/>
          </p:nvPr>
        </p:nvSpPr>
        <p:spPr>
          <a:xfrm>
            <a:off x="3850442" y="9430091"/>
            <a:ext cx="2945659" cy="496411"/>
          </a:xfrm>
          <a:prstGeom prst="rect">
            <a:avLst/>
          </a:prstGeom>
        </p:spPr>
        <p:txBody>
          <a:bodyPr lIns="91425" tIns="45700" rIns="91425" bIns="45700" anchor="b" anchorCtr="0">
            <a:noAutofit/>
          </a:bodyPr>
          <a:lstStyle/>
          <a:p>
            <a:pPr lvl="0" rtl="0">
              <a:spcBef>
                <a:spcPts val="0"/>
              </a:spcBef>
              <a:buClr>
                <a:srgbClr val="000000"/>
              </a:buClr>
              <a:buSzPct val="25000"/>
              <a:buFont typeface="Arial"/>
              <a:buNone/>
            </a:pPr>
            <a:fld id="{00000000-1234-1234-1234-123412341234}" type="slidenum">
              <a:rPr lang="en-US"/>
              <a:t>27</a:t>
            </a:fld>
            <a:endParaRPr lang="en-US"/>
          </a:p>
        </p:txBody>
      </p:sp>
    </p:spTree>
    <p:extLst>
      <p:ext uri="{BB962C8B-B14F-4D97-AF65-F5344CB8AC3E}">
        <p14:creationId xmlns:p14="http://schemas.microsoft.com/office/powerpoint/2010/main" val="8248835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Shape 32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3" name="Shape 32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324" name="Shape 324"/>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40</a:t>
            </a:fld>
            <a:endParaRPr lang="en-US"/>
          </a:p>
        </p:txBody>
      </p:sp>
    </p:spTree>
    <p:extLst>
      <p:ext uri="{BB962C8B-B14F-4D97-AF65-F5344CB8AC3E}">
        <p14:creationId xmlns:p14="http://schemas.microsoft.com/office/powerpoint/2010/main" val="278859327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15"/>
        <p:cNvGrpSpPr/>
        <p:nvPr/>
      </p:nvGrpSpPr>
      <p:grpSpPr>
        <a:xfrm>
          <a:off x="0" y="0"/>
          <a:ext cx="0" cy="0"/>
          <a:chOff x="0" y="0"/>
          <a:chExt cx="0" cy="0"/>
        </a:xfrm>
      </p:grpSpPr>
      <p:sp>
        <p:nvSpPr>
          <p:cNvPr id="16" name="Shape 16"/>
          <p:cNvSpPr txBox="1"/>
          <p:nvPr/>
        </p:nvSpPr>
        <p:spPr>
          <a:xfrm>
            <a:off x="0" y="1705939"/>
            <a:ext cx="9144000" cy="2129310"/>
          </a:xfrm>
          <a:prstGeom prst="rect">
            <a:avLst/>
          </a:prstGeom>
          <a:solidFill>
            <a:srgbClr val="525991"/>
          </a:solidFill>
          <a:ln>
            <a:noFill/>
          </a:ln>
        </p:spPr>
        <p:txBody>
          <a:bodyPr lIns="91425" tIns="45700" rIns="91425" bIns="45700" anchor="ctr" anchorCtr="0">
            <a:noAutofit/>
          </a:bodyPr>
          <a:lstStyle/>
          <a:p>
            <a:pPr marL="0" marR="0" lvl="0" indent="0" algn="ctr" rtl="0">
              <a:spcBef>
                <a:spcPts val="0"/>
              </a:spcBef>
              <a:buClr>
                <a:schemeClr val="dk1"/>
              </a:buClr>
              <a:buFont typeface="Calibri"/>
              <a:buNone/>
            </a:pPr>
            <a:endParaRPr sz="4400" b="0" i="0" u="none" strike="noStrike" cap="none">
              <a:solidFill>
                <a:schemeClr val="lt1"/>
              </a:solidFill>
              <a:latin typeface="Calibri"/>
              <a:ea typeface="Calibri"/>
              <a:cs typeface="Calibri"/>
              <a:sym typeface="Calibri"/>
            </a:endParaRPr>
          </a:p>
        </p:txBody>
      </p:sp>
      <p:sp>
        <p:nvSpPr>
          <p:cNvPr id="17" name="Shape 17"/>
          <p:cNvSpPr txBox="1">
            <a:spLocks noGrp="1"/>
          </p:cNvSpPr>
          <p:nvPr>
            <p:ph type="ctrTitle"/>
          </p:nvPr>
        </p:nvSpPr>
        <p:spPr>
          <a:xfrm>
            <a:off x="685800" y="1981000"/>
            <a:ext cx="7772400" cy="1470024"/>
          </a:xfrm>
          <a:prstGeom prst="rect">
            <a:avLst/>
          </a:prstGeom>
          <a:noFill/>
          <a:ln>
            <a:noFill/>
          </a:ln>
        </p:spPr>
        <p:txBody>
          <a:bodyPr lIns="91425" tIns="91425" rIns="91425" bIns="91425" anchor="ctr" anchorCtr="0"/>
          <a:lstStyle>
            <a:lvl1pPr marL="0" marR="0" lvl="0" indent="0" algn="ctr" rtl="0">
              <a:spcBef>
                <a:spcPts val="0"/>
              </a:spcBef>
              <a:buClr>
                <a:schemeClr val="lt1"/>
              </a:buClr>
              <a:buFont typeface="Montserrat"/>
              <a:buNone/>
              <a:defRPr sz="4000" b="0" i="0" u="none" strike="noStrike" cap="none">
                <a:solidFill>
                  <a:schemeClr val="lt1"/>
                </a:solidFill>
                <a:latin typeface="Montserrat"/>
                <a:ea typeface="Montserrat"/>
                <a:cs typeface="Montserrat"/>
                <a:sym typeface="Montserrat"/>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8" name="Shape 18"/>
          <p:cNvSpPr txBox="1">
            <a:spLocks noGrp="1"/>
          </p:cNvSpPr>
          <p:nvPr>
            <p:ph type="subTitle" idx="1"/>
          </p:nvPr>
        </p:nvSpPr>
        <p:spPr>
          <a:xfrm>
            <a:off x="1371600" y="4085432"/>
            <a:ext cx="6400799" cy="1281425"/>
          </a:xfrm>
          <a:prstGeom prst="rect">
            <a:avLst/>
          </a:prstGeom>
          <a:noFill/>
          <a:ln>
            <a:noFill/>
          </a:ln>
        </p:spPr>
        <p:txBody>
          <a:bodyPr lIns="91425" tIns="91425" rIns="91425" bIns="91425" anchor="t" anchorCtr="0"/>
          <a:lstStyle>
            <a:lvl1pPr marL="0" marR="0" lvl="0" indent="0" algn="ctr" rtl="0">
              <a:spcBef>
                <a:spcPts val="640"/>
              </a:spcBef>
              <a:buClr>
                <a:srgbClr val="8084BD"/>
              </a:buClr>
              <a:buFont typeface="Arial"/>
              <a:buNone/>
              <a:defRPr sz="3200" b="0" i="0" u="none" strike="noStrike" cap="none">
                <a:solidFill>
                  <a:srgbClr val="8084BD"/>
                </a:solidFill>
                <a:latin typeface="Arial"/>
                <a:ea typeface="Arial"/>
                <a:cs typeface="Arial"/>
                <a:sym typeface="Arial"/>
              </a:defRPr>
            </a:lvl1pPr>
            <a:lvl2pPr marL="457200" marR="0" lvl="1" indent="0" algn="ctr" rtl="0">
              <a:spcBef>
                <a:spcPts val="560"/>
              </a:spcBef>
              <a:buClr>
                <a:srgbClr val="888888"/>
              </a:buClr>
              <a:buFont typeface="Arial"/>
              <a:buNone/>
              <a:defRPr sz="2800" b="0" i="0" u="none" strike="noStrike" cap="none">
                <a:solidFill>
                  <a:srgbClr val="888888"/>
                </a:solidFill>
                <a:latin typeface="Arial"/>
                <a:ea typeface="Arial"/>
                <a:cs typeface="Arial"/>
                <a:sym typeface="Arial"/>
              </a:defRPr>
            </a:lvl2pPr>
            <a:lvl3pPr marL="914400" marR="0" lvl="2" indent="0" algn="ctr" rtl="0">
              <a:spcBef>
                <a:spcPts val="480"/>
              </a:spcBef>
              <a:buClr>
                <a:srgbClr val="888888"/>
              </a:buClr>
              <a:buFont typeface="Arial"/>
              <a:buNone/>
              <a:defRPr sz="2400" b="0" i="0" u="none" strike="noStrike" cap="none">
                <a:solidFill>
                  <a:srgbClr val="888888"/>
                </a:solidFill>
                <a:latin typeface="Arial"/>
                <a:ea typeface="Arial"/>
                <a:cs typeface="Arial"/>
                <a:sym typeface="Arial"/>
              </a:defRPr>
            </a:lvl3pPr>
            <a:lvl4pPr marL="1371600" marR="0" lvl="3" indent="0" algn="ctr" rtl="0">
              <a:spcBef>
                <a:spcPts val="400"/>
              </a:spcBef>
              <a:buClr>
                <a:srgbClr val="888888"/>
              </a:buClr>
              <a:buFont typeface="Arial"/>
              <a:buNone/>
              <a:defRPr sz="2000" b="0" i="0" u="none" strike="noStrike" cap="none">
                <a:solidFill>
                  <a:srgbClr val="888888"/>
                </a:solidFill>
                <a:latin typeface="Arial"/>
                <a:ea typeface="Arial"/>
                <a:cs typeface="Arial"/>
                <a:sym typeface="Arial"/>
              </a:defRPr>
            </a:lvl4pPr>
            <a:lvl5pPr marL="1828800" marR="0" lvl="4" indent="0" algn="ctr" rtl="0">
              <a:spcBef>
                <a:spcPts val="400"/>
              </a:spcBef>
              <a:buClr>
                <a:srgbClr val="888888"/>
              </a:buClr>
              <a:buFont typeface="Arial"/>
              <a:buNone/>
              <a:defRPr sz="2000" b="0" i="0" u="none" strike="noStrike" cap="none">
                <a:solidFill>
                  <a:srgbClr val="888888"/>
                </a:solidFill>
                <a:latin typeface="Arial"/>
                <a:ea typeface="Arial"/>
                <a:cs typeface="Arial"/>
                <a:sym typeface="Arial"/>
              </a:defRPr>
            </a:lvl5pPr>
            <a:lvl6pPr marL="2286000" marR="0" lvl="5"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6pPr>
            <a:lvl7pPr marL="2743200" marR="0" lvl="6"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7pPr>
            <a:lvl8pPr marL="3200400" marR="0" lvl="7"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8pPr>
            <a:lvl9pPr marL="3657600" marR="0" lvl="8"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9pPr>
          </a:lstStyle>
          <a:p>
            <a:endParaRPr/>
          </a:p>
        </p:txBody>
      </p:sp>
      <p:sp>
        <p:nvSpPr>
          <p:cNvPr id="19" name="Shape 19"/>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rgbClr val="AAACD3"/>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20" name="Shape 20"/>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AAACD3"/>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21" name="Shape 21"/>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AAACD3"/>
                </a:solidFill>
                <a:latin typeface="Calibri"/>
                <a:ea typeface="Calibri"/>
                <a:cs typeface="Calibri"/>
                <a:sym typeface="Calibri"/>
              </a:rPr>
              <a:t>‹Nr.›</a:t>
            </a:fld>
            <a:endParaRPr lang="en-US" sz="1200" b="0" i="0" u="none" strike="noStrike" cap="none">
              <a:solidFill>
                <a:srgbClr val="AAACD3"/>
              </a:solidFill>
              <a:latin typeface="Calibri"/>
              <a:ea typeface="Calibri"/>
              <a:cs typeface="Calibri"/>
              <a:sym typeface="Calibri"/>
            </a:endParaRPr>
          </a:p>
        </p:txBody>
      </p:sp>
      <p:pic>
        <p:nvPicPr>
          <p:cNvPr id="22" name="Shape 22"/>
          <p:cNvPicPr preferRelativeResize="0"/>
          <p:nvPr/>
        </p:nvPicPr>
        <p:blipFill rotWithShape="1">
          <a:blip r:embed="rId2">
            <a:alphaModFix/>
          </a:blip>
          <a:srcRect/>
          <a:stretch/>
        </p:blipFill>
        <p:spPr>
          <a:xfrm>
            <a:off x="199216" y="254322"/>
            <a:ext cx="1898254" cy="1119448"/>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23"/>
        <p:cNvGrpSpPr/>
        <p:nvPr/>
      </p:nvGrpSpPr>
      <p:grpSpPr>
        <a:xfrm>
          <a:off x="0" y="0"/>
          <a:ext cx="0" cy="0"/>
          <a:chOff x="0" y="0"/>
          <a:chExt cx="0" cy="0"/>
        </a:xfrm>
      </p:grpSpPr>
      <p:sp>
        <p:nvSpPr>
          <p:cNvPr id="24" name="Shape 24"/>
          <p:cNvSpPr txBox="1"/>
          <p:nvPr/>
        </p:nvSpPr>
        <p:spPr>
          <a:xfrm>
            <a:off x="0" y="0"/>
            <a:ext cx="9144000" cy="1506704"/>
          </a:xfrm>
          <a:prstGeom prst="rect">
            <a:avLst/>
          </a:prstGeom>
          <a:solidFill>
            <a:srgbClr val="525991"/>
          </a:solidFill>
          <a:ln>
            <a:noFill/>
          </a:ln>
        </p:spPr>
        <p:txBody>
          <a:bodyPr lIns="91425" tIns="45700" rIns="91425" bIns="45700" anchor="ctr" anchorCtr="0">
            <a:noAutofit/>
          </a:bodyPr>
          <a:lstStyle/>
          <a:p>
            <a:pPr marL="0" marR="0" lvl="0" indent="0" algn="ctr" rtl="0">
              <a:spcBef>
                <a:spcPts val="0"/>
              </a:spcBef>
              <a:buClr>
                <a:schemeClr val="dk1"/>
              </a:buClr>
              <a:buFont typeface="Calibri"/>
              <a:buNone/>
            </a:pPr>
            <a:endParaRPr sz="4400" b="0" i="0" u="none" strike="noStrike" cap="none">
              <a:solidFill>
                <a:schemeClr val="lt1"/>
              </a:solidFill>
              <a:latin typeface="Calibri"/>
              <a:ea typeface="Calibri"/>
              <a:cs typeface="Calibri"/>
              <a:sym typeface="Calibri"/>
            </a:endParaRPr>
          </a:p>
        </p:txBody>
      </p:sp>
      <p:sp>
        <p:nvSpPr>
          <p:cNvPr id="25" name="Shape 25"/>
          <p:cNvSpPr txBox="1">
            <a:spLocks noGrp="1"/>
          </p:cNvSpPr>
          <p:nvPr>
            <p:ph type="title"/>
          </p:nvPr>
        </p:nvSpPr>
        <p:spPr>
          <a:xfrm>
            <a:off x="457200" y="274637"/>
            <a:ext cx="8229600" cy="1143000"/>
          </a:xfrm>
          <a:prstGeom prst="rect">
            <a:avLst/>
          </a:prstGeom>
          <a:noFill/>
          <a:ln>
            <a:noFill/>
          </a:ln>
        </p:spPr>
        <p:txBody>
          <a:bodyPr lIns="91425" tIns="91425" rIns="91425" bIns="91425" anchor="ctr" anchorCtr="0"/>
          <a:lstStyle>
            <a:lvl1pPr marL="0" marR="0" lvl="0" indent="0" algn="ctr" rtl="0">
              <a:spcBef>
                <a:spcPts val="0"/>
              </a:spcBef>
              <a:buClr>
                <a:schemeClr val="lt1"/>
              </a:buClr>
              <a:buFont typeface="Montserrat"/>
              <a:buNone/>
              <a:defRPr sz="4000" b="0" i="0" u="none" strike="noStrike" cap="none">
                <a:solidFill>
                  <a:schemeClr val="lt1"/>
                </a:solidFill>
                <a:latin typeface="Montserrat"/>
                <a:ea typeface="Montserrat"/>
                <a:cs typeface="Montserrat"/>
                <a:sym typeface="Montserrat"/>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26" name="Shape 26"/>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342900" marR="0" lvl="0" indent="-139700" algn="l" rtl="0">
              <a:spcBef>
                <a:spcPts val="640"/>
              </a:spcBef>
              <a:buClr>
                <a:schemeClr val="accent6"/>
              </a:buClr>
              <a:buSzPct val="100000"/>
              <a:buFont typeface="Arial"/>
              <a:buChar char="•"/>
              <a:defRPr sz="3200" b="0" i="0" u="none" strike="noStrike" cap="none">
                <a:solidFill>
                  <a:schemeClr val="accent6"/>
                </a:solidFill>
                <a:latin typeface="Arial"/>
                <a:ea typeface="Arial"/>
                <a:cs typeface="Arial"/>
                <a:sym typeface="Arial"/>
              </a:defRPr>
            </a:lvl1pPr>
            <a:lvl2pPr marL="742950" marR="0" lvl="1" indent="-107950" algn="l" rtl="0">
              <a:spcBef>
                <a:spcPts val="560"/>
              </a:spcBef>
              <a:buClr>
                <a:schemeClr val="accent6"/>
              </a:buClr>
              <a:buSzPct val="100000"/>
              <a:buFont typeface="Arial"/>
              <a:buChar char="–"/>
              <a:defRPr sz="2800" b="0" i="0" u="none" strike="noStrike" cap="none">
                <a:solidFill>
                  <a:schemeClr val="accent6"/>
                </a:solidFill>
                <a:latin typeface="Arial"/>
                <a:ea typeface="Arial"/>
                <a:cs typeface="Arial"/>
                <a:sym typeface="Arial"/>
              </a:defRPr>
            </a:lvl2pPr>
            <a:lvl3pPr marL="1143000" marR="0" lvl="2" indent="-76200" algn="l" rtl="0">
              <a:spcBef>
                <a:spcPts val="480"/>
              </a:spcBef>
              <a:buClr>
                <a:schemeClr val="accent6"/>
              </a:buClr>
              <a:buSzPct val="100000"/>
              <a:buFont typeface="Arial"/>
              <a:buChar char="•"/>
              <a:defRPr sz="2400" b="0" i="0" u="none" strike="noStrike" cap="none">
                <a:solidFill>
                  <a:schemeClr val="accent6"/>
                </a:solidFill>
                <a:latin typeface="Arial"/>
                <a:ea typeface="Arial"/>
                <a:cs typeface="Arial"/>
                <a:sym typeface="Arial"/>
              </a:defRPr>
            </a:lvl3pPr>
            <a:lvl4pPr marL="1600200" marR="0" lvl="3" indent="-101600" algn="l" rtl="0">
              <a:spcBef>
                <a:spcPts val="400"/>
              </a:spcBef>
              <a:buClr>
                <a:schemeClr val="accent6"/>
              </a:buClr>
              <a:buSzPct val="100000"/>
              <a:buFont typeface="Arial"/>
              <a:buChar char="–"/>
              <a:defRPr sz="2000" b="0" i="0" u="none" strike="noStrike" cap="none">
                <a:solidFill>
                  <a:schemeClr val="accent6"/>
                </a:solidFill>
                <a:latin typeface="Arial"/>
                <a:ea typeface="Arial"/>
                <a:cs typeface="Arial"/>
                <a:sym typeface="Arial"/>
              </a:defRPr>
            </a:lvl4pPr>
            <a:lvl5pPr marL="2057400" marR="0" lvl="4" indent="-101600" algn="l" rtl="0">
              <a:spcBef>
                <a:spcPts val="400"/>
              </a:spcBef>
              <a:buClr>
                <a:schemeClr val="accent6"/>
              </a:buClr>
              <a:buSzPct val="100000"/>
              <a:buFont typeface="Arial"/>
              <a:buChar char="»"/>
              <a:defRPr sz="2000" b="0" i="0" u="none" strike="noStrike" cap="none">
                <a:solidFill>
                  <a:schemeClr val="accent6"/>
                </a:solidFill>
                <a:latin typeface="Arial"/>
                <a:ea typeface="Arial"/>
                <a:cs typeface="Arial"/>
                <a:sym typeface="Arial"/>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27" name="Shape 27"/>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rgbClr val="ABADD4"/>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28" name="Shape 28"/>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ABADD4"/>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29" name="Shape 29"/>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ABADD4"/>
                </a:solidFill>
                <a:latin typeface="Calibri"/>
                <a:ea typeface="Calibri"/>
                <a:cs typeface="Calibri"/>
                <a:sym typeface="Calibri"/>
              </a:rPr>
              <a:t>‹Nr.›</a:t>
            </a:fld>
            <a:endParaRPr lang="en-US" sz="1200" b="0" i="0" u="none" strike="noStrike" cap="none">
              <a:solidFill>
                <a:srgbClr val="ABADD4"/>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30"/>
        <p:cNvGrpSpPr/>
        <p:nvPr/>
      </p:nvGrpSpPr>
      <p:grpSpPr>
        <a:xfrm>
          <a:off x="0" y="0"/>
          <a:ext cx="0" cy="0"/>
          <a:chOff x="0" y="0"/>
          <a:chExt cx="0" cy="0"/>
        </a:xfrm>
      </p:grpSpPr>
      <p:sp>
        <p:nvSpPr>
          <p:cNvPr id="31" name="Shape 31"/>
          <p:cNvSpPr txBox="1"/>
          <p:nvPr/>
        </p:nvSpPr>
        <p:spPr>
          <a:xfrm>
            <a:off x="0" y="0"/>
            <a:ext cx="9144000" cy="6858000"/>
          </a:xfrm>
          <a:prstGeom prst="rect">
            <a:avLst/>
          </a:prstGeom>
          <a:solidFill>
            <a:srgbClr val="525991"/>
          </a:solidFill>
          <a:ln>
            <a:noFill/>
          </a:ln>
        </p:spPr>
        <p:txBody>
          <a:bodyPr lIns="91425" tIns="45700" rIns="91425" bIns="45700" anchor="ctr" anchorCtr="0">
            <a:noAutofit/>
          </a:bodyPr>
          <a:lstStyle/>
          <a:p>
            <a:pPr marL="0" marR="0" lvl="0" indent="0" algn="ctr" rtl="0">
              <a:spcBef>
                <a:spcPts val="0"/>
              </a:spcBef>
              <a:buClr>
                <a:schemeClr val="dk1"/>
              </a:buClr>
              <a:buFont typeface="Calibri"/>
              <a:buNone/>
            </a:pPr>
            <a:endParaRPr sz="4400" b="0" i="0" u="none" strike="noStrike" cap="none">
              <a:solidFill>
                <a:schemeClr val="lt1"/>
              </a:solidFill>
              <a:latin typeface="Calibri"/>
              <a:ea typeface="Calibri"/>
              <a:cs typeface="Calibri"/>
              <a:sym typeface="Calibri"/>
            </a:endParaRPr>
          </a:p>
        </p:txBody>
      </p:sp>
      <p:sp>
        <p:nvSpPr>
          <p:cNvPr id="32" name="Shape 32"/>
          <p:cNvSpPr txBox="1">
            <a:spLocks noGrp="1"/>
          </p:cNvSpPr>
          <p:nvPr>
            <p:ph type="title"/>
          </p:nvPr>
        </p:nvSpPr>
        <p:spPr>
          <a:xfrm>
            <a:off x="722312" y="4406900"/>
            <a:ext cx="7772400" cy="1362075"/>
          </a:xfrm>
          <a:prstGeom prst="rect">
            <a:avLst/>
          </a:prstGeom>
          <a:noFill/>
          <a:ln>
            <a:noFill/>
          </a:ln>
        </p:spPr>
        <p:txBody>
          <a:bodyPr lIns="91425" tIns="91425" rIns="91425" bIns="91425" anchor="t" anchorCtr="0"/>
          <a:lstStyle>
            <a:lvl1pPr marL="0" marR="0" lvl="0" indent="0" algn="l" rtl="0">
              <a:spcBef>
                <a:spcPts val="0"/>
              </a:spcBef>
              <a:buClr>
                <a:schemeClr val="lt1"/>
              </a:buClr>
              <a:buFont typeface="Montserrat"/>
              <a:buNone/>
              <a:defRPr sz="4000" b="1" i="0" u="none" strike="noStrike" cap="none">
                <a:solidFill>
                  <a:schemeClr val="lt1"/>
                </a:solidFill>
                <a:latin typeface="Montserrat"/>
                <a:ea typeface="Montserrat"/>
                <a:cs typeface="Montserrat"/>
                <a:sym typeface="Montserrat"/>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3" name="Shape 33"/>
          <p:cNvSpPr txBox="1">
            <a:spLocks noGrp="1"/>
          </p:cNvSpPr>
          <p:nvPr>
            <p:ph type="body" idx="1"/>
          </p:nvPr>
        </p:nvSpPr>
        <p:spPr>
          <a:xfrm>
            <a:off x="722312" y="2906713"/>
            <a:ext cx="7772400" cy="1500187"/>
          </a:xfrm>
          <a:prstGeom prst="rect">
            <a:avLst/>
          </a:prstGeom>
          <a:noFill/>
          <a:ln>
            <a:noFill/>
          </a:ln>
        </p:spPr>
        <p:txBody>
          <a:bodyPr lIns="91425" tIns="91425" rIns="91425" bIns="91425" anchor="b" anchorCtr="0"/>
          <a:lstStyle>
            <a:lvl1pPr marL="0" marR="0" lvl="0" indent="0" algn="l" rtl="0">
              <a:spcBef>
                <a:spcPts val="400"/>
              </a:spcBef>
              <a:buClr>
                <a:srgbClr val="FFFFFF"/>
              </a:buClr>
              <a:buFont typeface="Arial"/>
              <a:buNone/>
              <a:defRPr sz="2000" b="0" i="0" u="none" strike="noStrike" cap="none">
                <a:solidFill>
                  <a:srgbClr val="FFFFFF"/>
                </a:solidFill>
                <a:latin typeface="Arial"/>
                <a:ea typeface="Arial"/>
                <a:cs typeface="Arial"/>
                <a:sym typeface="Arial"/>
              </a:defRPr>
            </a:lvl1pPr>
            <a:lvl2pPr marL="457200" marR="0" lvl="1" indent="0" algn="l" rtl="0">
              <a:spcBef>
                <a:spcPts val="360"/>
              </a:spcBef>
              <a:buClr>
                <a:srgbClr val="888888"/>
              </a:buClr>
              <a:buFont typeface="Arial"/>
              <a:buNone/>
              <a:defRPr sz="1800" b="0" i="0" u="none" strike="noStrike" cap="none">
                <a:solidFill>
                  <a:srgbClr val="888888"/>
                </a:solidFill>
                <a:latin typeface="Arial"/>
                <a:ea typeface="Arial"/>
                <a:cs typeface="Arial"/>
                <a:sym typeface="Arial"/>
              </a:defRPr>
            </a:lvl2pPr>
            <a:lvl3pPr marL="914400" marR="0" lvl="2" indent="0" algn="l" rtl="0">
              <a:spcBef>
                <a:spcPts val="320"/>
              </a:spcBef>
              <a:buClr>
                <a:srgbClr val="888888"/>
              </a:buClr>
              <a:buFont typeface="Arial"/>
              <a:buNone/>
              <a:defRPr sz="1600" b="0" i="0" u="none" strike="noStrike" cap="none">
                <a:solidFill>
                  <a:srgbClr val="888888"/>
                </a:solidFill>
                <a:latin typeface="Arial"/>
                <a:ea typeface="Arial"/>
                <a:cs typeface="Arial"/>
                <a:sym typeface="Arial"/>
              </a:defRPr>
            </a:lvl3pPr>
            <a:lvl4pPr marL="1371600" marR="0" lvl="3" indent="0" algn="l" rtl="0">
              <a:spcBef>
                <a:spcPts val="280"/>
              </a:spcBef>
              <a:buClr>
                <a:srgbClr val="888888"/>
              </a:buClr>
              <a:buFont typeface="Arial"/>
              <a:buNone/>
              <a:defRPr sz="1400" b="0" i="0" u="none" strike="noStrike" cap="none">
                <a:solidFill>
                  <a:srgbClr val="888888"/>
                </a:solidFill>
                <a:latin typeface="Arial"/>
                <a:ea typeface="Arial"/>
                <a:cs typeface="Arial"/>
                <a:sym typeface="Arial"/>
              </a:defRPr>
            </a:lvl4pPr>
            <a:lvl5pPr marL="1828800" marR="0" lvl="4" indent="0" algn="l" rtl="0">
              <a:spcBef>
                <a:spcPts val="280"/>
              </a:spcBef>
              <a:buClr>
                <a:srgbClr val="888888"/>
              </a:buClr>
              <a:buFont typeface="Arial"/>
              <a:buNone/>
              <a:defRPr sz="1400" b="0" i="0" u="none" strike="noStrike" cap="none">
                <a:solidFill>
                  <a:srgbClr val="888888"/>
                </a:solidFill>
                <a:latin typeface="Arial"/>
                <a:ea typeface="Arial"/>
                <a:cs typeface="Arial"/>
                <a:sym typeface="Arial"/>
              </a:defRPr>
            </a:lvl5pPr>
            <a:lvl6pPr marL="2286000" marR="0" lvl="5"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6pPr>
            <a:lvl7pPr marL="2743200" marR="0" lvl="6"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7pPr>
            <a:lvl8pPr marL="3200400" marR="0" lvl="7"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8pPr>
            <a:lvl9pPr marL="3657600" marR="0" lvl="8"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9pPr>
          </a:lstStyle>
          <a:p>
            <a:endParaRPr/>
          </a:p>
        </p:txBody>
      </p:sp>
      <p:sp>
        <p:nvSpPr>
          <p:cNvPr id="34" name="Shape 34"/>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rgbClr val="FFFFFF"/>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35" name="Shape 35"/>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FFFFFF"/>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36" name="Shape 36"/>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FFFFFF"/>
                </a:solidFill>
                <a:latin typeface="Calibri"/>
                <a:ea typeface="Calibri"/>
                <a:cs typeface="Calibri"/>
                <a:sym typeface="Calibri"/>
              </a:rPr>
              <a:t>‹Nr.›</a:t>
            </a:fld>
            <a:endParaRPr lang="en-US" sz="1200" b="0" i="0" u="none" strike="noStrike" cap="none">
              <a:solidFill>
                <a:srgbClr val="FFFFFF"/>
              </a:solidFill>
              <a:latin typeface="Calibri"/>
              <a:ea typeface="Calibri"/>
              <a:cs typeface="Calibri"/>
              <a:sym typeface="Calibri"/>
            </a:endParaRPr>
          </a:p>
        </p:txBody>
      </p:sp>
      <p:pic>
        <p:nvPicPr>
          <p:cNvPr id="37" name="Shape 37"/>
          <p:cNvPicPr preferRelativeResize="0"/>
          <p:nvPr/>
        </p:nvPicPr>
        <p:blipFill rotWithShape="1">
          <a:blip r:embed="rId2">
            <a:alphaModFix/>
          </a:blip>
          <a:srcRect/>
          <a:stretch/>
        </p:blipFill>
        <p:spPr>
          <a:xfrm>
            <a:off x="235413" y="219429"/>
            <a:ext cx="1238085" cy="1215368"/>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38"/>
        <p:cNvGrpSpPr/>
        <p:nvPr/>
      </p:nvGrpSpPr>
      <p:grpSpPr>
        <a:xfrm>
          <a:off x="0" y="0"/>
          <a:ext cx="0" cy="0"/>
          <a:chOff x="0" y="0"/>
          <a:chExt cx="0" cy="0"/>
        </a:xfrm>
      </p:grpSpPr>
      <p:sp>
        <p:nvSpPr>
          <p:cNvPr id="39" name="Shape 39"/>
          <p:cNvSpPr txBox="1"/>
          <p:nvPr/>
        </p:nvSpPr>
        <p:spPr>
          <a:xfrm>
            <a:off x="0" y="0"/>
            <a:ext cx="9144000" cy="1506704"/>
          </a:xfrm>
          <a:prstGeom prst="rect">
            <a:avLst/>
          </a:prstGeom>
          <a:solidFill>
            <a:srgbClr val="525991"/>
          </a:solidFill>
          <a:ln>
            <a:noFill/>
          </a:ln>
        </p:spPr>
        <p:txBody>
          <a:bodyPr lIns="91425" tIns="45700" rIns="91425" bIns="45700" anchor="ctr" anchorCtr="0">
            <a:noAutofit/>
          </a:bodyPr>
          <a:lstStyle/>
          <a:p>
            <a:pPr marL="0" marR="0" lvl="0" indent="0" algn="ctr" rtl="0">
              <a:spcBef>
                <a:spcPts val="0"/>
              </a:spcBef>
              <a:buClr>
                <a:schemeClr val="dk1"/>
              </a:buClr>
              <a:buFont typeface="Calibri"/>
              <a:buNone/>
            </a:pPr>
            <a:endParaRPr sz="4400" b="0" i="0" u="none" strike="noStrike" cap="none">
              <a:solidFill>
                <a:schemeClr val="lt1"/>
              </a:solidFill>
              <a:latin typeface="Calibri"/>
              <a:ea typeface="Calibri"/>
              <a:cs typeface="Calibri"/>
              <a:sym typeface="Calibri"/>
            </a:endParaRPr>
          </a:p>
        </p:txBody>
      </p:sp>
      <p:sp>
        <p:nvSpPr>
          <p:cNvPr id="40" name="Shape 40"/>
          <p:cNvSpPr txBox="1">
            <a:spLocks noGrp="1"/>
          </p:cNvSpPr>
          <p:nvPr>
            <p:ph type="title"/>
          </p:nvPr>
        </p:nvSpPr>
        <p:spPr>
          <a:xfrm>
            <a:off x="457200" y="274637"/>
            <a:ext cx="8229600" cy="1143000"/>
          </a:xfrm>
          <a:prstGeom prst="rect">
            <a:avLst/>
          </a:prstGeom>
          <a:noFill/>
          <a:ln>
            <a:noFill/>
          </a:ln>
        </p:spPr>
        <p:txBody>
          <a:bodyPr lIns="91425" tIns="91425" rIns="91425" bIns="91425" anchor="ctr" anchorCtr="0"/>
          <a:lstStyle>
            <a:lvl1pPr marL="0" marR="0" lvl="0" indent="0" algn="ctr" rtl="0">
              <a:spcBef>
                <a:spcPts val="0"/>
              </a:spcBef>
              <a:buClr>
                <a:schemeClr val="lt1"/>
              </a:buClr>
              <a:buFont typeface="Montserrat"/>
              <a:buNone/>
              <a:defRPr sz="4000" b="0" i="0" u="none" strike="noStrike" cap="none">
                <a:solidFill>
                  <a:schemeClr val="lt1"/>
                </a:solidFill>
                <a:latin typeface="Montserrat"/>
                <a:ea typeface="Montserrat"/>
                <a:cs typeface="Montserrat"/>
                <a:sym typeface="Montserrat"/>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41" name="Shape 41"/>
          <p:cNvSpPr txBox="1">
            <a:spLocks noGrp="1"/>
          </p:cNvSpPr>
          <p:nvPr>
            <p:ph type="body" idx="1"/>
          </p:nvPr>
        </p:nvSpPr>
        <p:spPr>
          <a:xfrm>
            <a:off x="457200" y="1600200"/>
            <a:ext cx="4038599" cy="4525963"/>
          </a:xfrm>
          <a:prstGeom prst="rect">
            <a:avLst/>
          </a:prstGeom>
          <a:noFill/>
          <a:ln>
            <a:noFill/>
          </a:ln>
        </p:spPr>
        <p:txBody>
          <a:bodyPr lIns="91425" tIns="91425" rIns="91425" bIns="91425" anchor="t" anchorCtr="0"/>
          <a:lstStyle>
            <a:lvl1pPr marL="342900" marR="0" lvl="0" indent="-165100" algn="l" rtl="0">
              <a:spcBef>
                <a:spcPts val="560"/>
              </a:spcBef>
              <a:buClr>
                <a:schemeClr val="accent6"/>
              </a:buClr>
              <a:buSzPct val="100000"/>
              <a:buFont typeface="Arial"/>
              <a:buChar char="•"/>
              <a:defRPr sz="2800" b="0" i="0" u="none" strike="noStrike" cap="none">
                <a:solidFill>
                  <a:schemeClr val="accent6"/>
                </a:solidFill>
                <a:latin typeface="Arial"/>
                <a:ea typeface="Arial"/>
                <a:cs typeface="Arial"/>
                <a:sym typeface="Arial"/>
              </a:defRPr>
            </a:lvl1pPr>
            <a:lvl2pPr marL="742950" marR="0" lvl="1" indent="-133350" algn="l" rtl="0">
              <a:spcBef>
                <a:spcPts val="480"/>
              </a:spcBef>
              <a:buClr>
                <a:schemeClr val="accent6"/>
              </a:buClr>
              <a:buSzPct val="100000"/>
              <a:buFont typeface="Arial"/>
              <a:buChar char="–"/>
              <a:defRPr sz="2400" b="0" i="0" u="none" strike="noStrike" cap="none">
                <a:solidFill>
                  <a:schemeClr val="accent6"/>
                </a:solidFill>
                <a:latin typeface="Arial"/>
                <a:ea typeface="Arial"/>
                <a:cs typeface="Arial"/>
                <a:sym typeface="Arial"/>
              </a:defRPr>
            </a:lvl2pPr>
            <a:lvl3pPr marL="1143000" marR="0" lvl="2" indent="-101600" algn="l" rtl="0">
              <a:spcBef>
                <a:spcPts val="400"/>
              </a:spcBef>
              <a:buClr>
                <a:schemeClr val="accent6"/>
              </a:buClr>
              <a:buSzPct val="100000"/>
              <a:buFont typeface="Arial"/>
              <a:buChar char="•"/>
              <a:defRPr sz="2000" b="0" i="0" u="none" strike="noStrike" cap="none">
                <a:solidFill>
                  <a:schemeClr val="accent6"/>
                </a:solidFill>
                <a:latin typeface="Arial"/>
                <a:ea typeface="Arial"/>
                <a:cs typeface="Arial"/>
                <a:sym typeface="Arial"/>
              </a:defRPr>
            </a:lvl3pPr>
            <a:lvl4pPr marL="1600200" marR="0" lvl="3" indent="-114300" algn="l" rtl="0">
              <a:spcBef>
                <a:spcPts val="360"/>
              </a:spcBef>
              <a:buClr>
                <a:schemeClr val="accent6"/>
              </a:buClr>
              <a:buSzPct val="100000"/>
              <a:buFont typeface="Arial"/>
              <a:buChar char="–"/>
              <a:defRPr sz="1800" b="0" i="0" u="none" strike="noStrike" cap="none">
                <a:solidFill>
                  <a:schemeClr val="accent6"/>
                </a:solidFill>
                <a:latin typeface="Arial"/>
                <a:ea typeface="Arial"/>
                <a:cs typeface="Arial"/>
                <a:sym typeface="Arial"/>
              </a:defRPr>
            </a:lvl4pPr>
            <a:lvl5pPr marL="2057400" marR="0" lvl="4" indent="-114300" algn="l" rtl="0">
              <a:spcBef>
                <a:spcPts val="360"/>
              </a:spcBef>
              <a:buClr>
                <a:schemeClr val="accent6"/>
              </a:buClr>
              <a:buSzPct val="100000"/>
              <a:buFont typeface="Arial"/>
              <a:buChar char="»"/>
              <a:defRPr sz="1800" b="0" i="0" u="none" strike="noStrike" cap="none">
                <a:solidFill>
                  <a:schemeClr val="accent6"/>
                </a:solidFill>
                <a:latin typeface="Arial"/>
                <a:ea typeface="Arial"/>
                <a:cs typeface="Arial"/>
                <a:sym typeface="Arial"/>
              </a:defRPr>
            </a:lvl5pPr>
            <a:lvl6pPr marL="2514600" marR="0" lvl="5"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2" name="Shape 42"/>
          <p:cNvSpPr txBox="1">
            <a:spLocks noGrp="1"/>
          </p:cNvSpPr>
          <p:nvPr>
            <p:ph type="body" idx="2"/>
          </p:nvPr>
        </p:nvSpPr>
        <p:spPr>
          <a:xfrm>
            <a:off x="4648200" y="1600200"/>
            <a:ext cx="4038599" cy="4525963"/>
          </a:xfrm>
          <a:prstGeom prst="rect">
            <a:avLst/>
          </a:prstGeom>
          <a:noFill/>
          <a:ln>
            <a:noFill/>
          </a:ln>
        </p:spPr>
        <p:txBody>
          <a:bodyPr lIns="91425" tIns="91425" rIns="91425" bIns="91425" anchor="t" anchorCtr="0"/>
          <a:lstStyle>
            <a:lvl1pPr marL="342900" marR="0" lvl="0" indent="-165100" algn="l" rtl="0">
              <a:spcBef>
                <a:spcPts val="560"/>
              </a:spcBef>
              <a:buClr>
                <a:schemeClr val="accent6"/>
              </a:buClr>
              <a:buSzPct val="100000"/>
              <a:buFont typeface="Arial"/>
              <a:buChar char="•"/>
              <a:defRPr sz="2800" b="0" i="0" u="none" strike="noStrike" cap="none">
                <a:solidFill>
                  <a:schemeClr val="accent6"/>
                </a:solidFill>
                <a:latin typeface="Arial"/>
                <a:ea typeface="Arial"/>
                <a:cs typeface="Arial"/>
                <a:sym typeface="Arial"/>
              </a:defRPr>
            </a:lvl1pPr>
            <a:lvl2pPr marL="742950" marR="0" lvl="1" indent="-133350" algn="l" rtl="0">
              <a:spcBef>
                <a:spcPts val="480"/>
              </a:spcBef>
              <a:buClr>
                <a:schemeClr val="accent6"/>
              </a:buClr>
              <a:buSzPct val="100000"/>
              <a:buFont typeface="Arial"/>
              <a:buChar char="–"/>
              <a:defRPr sz="2400" b="0" i="0" u="none" strike="noStrike" cap="none">
                <a:solidFill>
                  <a:schemeClr val="accent6"/>
                </a:solidFill>
                <a:latin typeface="Arial"/>
                <a:ea typeface="Arial"/>
                <a:cs typeface="Arial"/>
                <a:sym typeface="Arial"/>
              </a:defRPr>
            </a:lvl2pPr>
            <a:lvl3pPr marL="1143000" marR="0" lvl="2" indent="-101600" algn="l" rtl="0">
              <a:spcBef>
                <a:spcPts val="400"/>
              </a:spcBef>
              <a:buClr>
                <a:schemeClr val="accent6"/>
              </a:buClr>
              <a:buSzPct val="100000"/>
              <a:buFont typeface="Arial"/>
              <a:buChar char="•"/>
              <a:defRPr sz="2000" b="0" i="0" u="none" strike="noStrike" cap="none">
                <a:solidFill>
                  <a:schemeClr val="accent6"/>
                </a:solidFill>
                <a:latin typeface="Arial"/>
                <a:ea typeface="Arial"/>
                <a:cs typeface="Arial"/>
                <a:sym typeface="Arial"/>
              </a:defRPr>
            </a:lvl3pPr>
            <a:lvl4pPr marL="1600200" marR="0" lvl="3" indent="-114300" algn="l" rtl="0">
              <a:spcBef>
                <a:spcPts val="360"/>
              </a:spcBef>
              <a:buClr>
                <a:schemeClr val="accent6"/>
              </a:buClr>
              <a:buSzPct val="100000"/>
              <a:buFont typeface="Arial"/>
              <a:buChar char="–"/>
              <a:defRPr sz="1800" b="0" i="0" u="none" strike="noStrike" cap="none">
                <a:solidFill>
                  <a:schemeClr val="accent6"/>
                </a:solidFill>
                <a:latin typeface="Arial"/>
                <a:ea typeface="Arial"/>
                <a:cs typeface="Arial"/>
                <a:sym typeface="Arial"/>
              </a:defRPr>
            </a:lvl4pPr>
            <a:lvl5pPr marL="2057400" marR="0" lvl="4" indent="-114300" algn="l" rtl="0">
              <a:spcBef>
                <a:spcPts val="360"/>
              </a:spcBef>
              <a:buClr>
                <a:schemeClr val="accent6"/>
              </a:buClr>
              <a:buSzPct val="100000"/>
              <a:buFont typeface="Arial"/>
              <a:buChar char="»"/>
              <a:defRPr sz="1800" b="0" i="0" u="none" strike="noStrike" cap="none">
                <a:solidFill>
                  <a:schemeClr val="accent6"/>
                </a:solidFill>
                <a:latin typeface="Arial"/>
                <a:ea typeface="Arial"/>
                <a:cs typeface="Arial"/>
                <a:sym typeface="Arial"/>
              </a:defRPr>
            </a:lvl5pPr>
            <a:lvl6pPr marL="2514600" marR="0" lvl="5"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3" name="Shape 43"/>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rgbClr val="AAACD3"/>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44" name="Shape 44"/>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AAACD3"/>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45" name="Shape 45"/>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AAACD3"/>
                </a:solidFill>
                <a:latin typeface="Calibri"/>
                <a:ea typeface="Calibri"/>
                <a:cs typeface="Calibri"/>
                <a:sym typeface="Calibri"/>
              </a:rPr>
              <a:t>‹Nr.›</a:t>
            </a:fld>
            <a:endParaRPr lang="en-US" sz="1200" b="0" i="0" u="none" strike="noStrike" cap="none">
              <a:solidFill>
                <a:srgbClr val="AAACD3"/>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46"/>
        <p:cNvGrpSpPr/>
        <p:nvPr/>
      </p:nvGrpSpPr>
      <p:grpSpPr>
        <a:xfrm>
          <a:off x="0" y="0"/>
          <a:ext cx="0" cy="0"/>
          <a:chOff x="0" y="0"/>
          <a:chExt cx="0" cy="0"/>
        </a:xfrm>
      </p:grpSpPr>
      <p:sp>
        <p:nvSpPr>
          <p:cNvPr id="47" name="Shape 47"/>
          <p:cNvSpPr txBox="1"/>
          <p:nvPr/>
        </p:nvSpPr>
        <p:spPr>
          <a:xfrm>
            <a:off x="0" y="0"/>
            <a:ext cx="9144000" cy="1506704"/>
          </a:xfrm>
          <a:prstGeom prst="rect">
            <a:avLst/>
          </a:prstGeom>
          <a:solidFill>
            <a:srgbClr val="525991"/>
          </a:solidFill>
          <a:ln>
            <a:noFill/>
          </a:ln>
        </p:spPr>
        <p:txBody>
          <a:bodyPr lIns="91425" tIns="45700" rIns="91425" bIns="45700" anchor="ctr" anchorCtr="0">
            <a:noAutofit/>
          </a:bodyPr>
          <a:lstStyle/>
          <a:p>
            <a:pPr marL="0" marR="0" lvl="0" indent="0" algn="ctr" rtl="0">
              <a:spcBef>
                <a:spcPts val="0"/>
              </a:spcBef>
              <a:buClr>
                <a:schemeClr val="dk1"/>
              </a:buClr>
              <a:buFont typeface="Calibri"/>
              <a:buNone/>
            </a:pPr>
            <a:endParaRPr sz="4400" b="0" i="0" u="none" strike="noStrike" cap="none">
              <a:solidFill>
                <a:schemeClr val="lt1"/>
              </a:solidFill>
              <a:latin typeface="Calibri"/>
              <a:ea typeface="Calibri"/>
              <a:cs typeface="Calibri"/>
              <a:sym typeface="Calibri"/>
            </a:endParaRPr>
          </a:p>
        </p:txBody>
      </p:sp>
      <p:sp>
        <p:nvSpPr>
          <p:cNvPr id="48" name="Shape 48"/>
          <p:cNvSpPr txBox="1">
            <a:spLocks noGrp="1"/>
          </p:cNvSpPr>
          <p:nvPr>
            <p:ph type="title"/>
          </p:nvPr>
        </p:nvSpPr>
        <p:spPr>
          <a:xfrm>
            <a:off x="457200" y="274637"/>
            <a:ext cx="8229600" cy="1143000"/>
          </a:xfrm>
          <a:prstGeom prst="rect">
            <a:avLst/>
          </a:prstGeom>
          <a:noFill/>
          <a:ln>
            <a:noFill/>
          </a:ln>
        </p:spPr>
        <p:txBody>
          <a:bodyPr lIns="91425" tIns="91425" rIns="91425" bIns="91425" anchor="ctr" anchorCtr="0"/>
          <a:lstStyle>
            <a:lvl1pPr marL="0" marR="0" lvl="0" indent="0" algn="ctr" rtl="0">
              <a:spcBef>
                <a:spcPts val="0"/>
              </a:spcBef>
              <a:buClr>
                <a:srgbClr val="FFFFFF"/>
              </a:buClr>
              <a:buFont typeface="Montserrat"/>
              <a:buNone/>
              <a:defRPr sz="4000" b="0" i="0" u="none" strike="noStrike" cap="none">
                <a:solidFill>
                  <a:srgbClr val="FFFFFF"/>
                </a:solidFill>
                <a:latin typeface="Montserrat"/>
                <a:ea typeface="Montserrat"/>
                <a:cs typeface="Montserrat"/>
                <a:sym typeface="Montserrat"/>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49" name="Shape 49"/>
          <p:cNvSpPr txBox="1">
            <a:spLocks noGrp="1"/>
          </p:cNvSpPr>
          <p:nvPr>
            <p:ph type="body" idx="1"/>
          </p:nvPr>
        </p:nvSpPr>
        <p:spPr>
          <a:xfrm>
            <a:off x="457200" y="1535112"/>
            <a:ext cx="4040187" cy="639762"/>
          </a:xfrm>
          <a:prstGeom prst="rect">
            <a:avLst/>
          </a:prstGeom>
          <a:noFill/>
          <a:ln>
            <a:noFill/>
          </a:ln>
        </p:spPr>
        <p:txBody>
          <a:bodyPr lIns="91425" tIns="91425" rIns="91425" bIns="91425" anchor="b" anchorCtr="0"/>
          <a:lstStyle>
            <a:lvl1pPr marL="0" marR="0" lvl="0" indent="0" algn="l" rtl="0">
              <a:spcBef>
                <a:spcPts val="480"/>
              </a:spcBef>
              <a:buClr>
                <a:schemeClr val="accent6"/>
              </a:buClr>
              <a:buFont typeface="Arial"/>
              <a:buNone/>
              <a:defRPr sz="2400" b="1" i="0" u="none" strike="noStrike" cap="none">
                <a:solidFill>
                  <a:schemeClr val="accent6"/>
                </a:solidFill>
                <a:latin typeface="Arial"/>
                <a:ea typeface="Arial"/>
                <a:cs typeface="Arial"/>
                <a:sym typeface="Arial"/>
              </a:defRPr>
            </a:lvl1pPr>
            <a:lvl2pPr marL="457200" marR="0" lvl="1" indent="0" algn="l" rtl="0">
              <a:spcBef>
                <a:spcPts val="400"/>
              </a:spcBef>
              <a:buClr>
                <a:schemeClr val="dk1"/>
              </a:buClr>
              <a:buFont typeface="Arial"/>
              <a:buNone/>
              <a:defRPr sz="2000" b="1" i="0" u="none" strike="noStrike" cap="none">
                <a:solidFill>
                  <a:schemeClr val="dk1"/>
                </a:solidFill>
                <a:latin typeface="Arial"/>
                <a:ea typeface="Arial"/>
                <a:cs typeface="Arial"/>
                <a:sym typeface="Arial"/>
              </a:defRPr>
            </a:lvl2pPr>
            <a:lvl3pPr marL="914400" marR="0" lvl="2" indent="0" algn="l" rtl="0">
              <a:spcBef>
                <a:spcPts val="360"/>
              </a:spcBef>
              <a:buClr>
                <a:schemeClr val="dk1"/>
              </a:buClr>
              <a:buFont typeface="Arial"/>
              <a:buNone/>
              <a:defRPr sz="1800" b="1" i="0" u="none" strike="noStrike" cap="none">
                <a:solidFill>
                  <a:schemeClr val="dk1"/>
                </a:solidFill>
                <a:latin typeface="Arial"/>
                <a:ea typeface="Arial"/>
                <a:cs typeface="Arial"/>
                <a:sym typeface="Arial"/>
              </a:defRPr>
            </a:lvl3pPr>
            <a:lvl4pPr marL="1371600" marR="0" lvl="3"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4pPr>
            <a:lvl5pPr marL="1828800" marR="0" lvl="4"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5pPr>
            <a:lvl6pPr marL="2286000" marR="0" lvl="5"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6pPr>
            <a:lvl7pPr marL="2743200" marR="0" lvl="6"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7pPr>
            <a:lvl8pPr marL="3200400" marR="0" lvl="7"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8pPr>
            <a:lvl9pPr marL="3657600" marR="0" lvl="8"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0" name="Shape 50"/>
          <p:cNvSpPr txBox="1">
            <a:spLocks noGrp="1"/>
          </p:cNvSpPr>
          <p:nvPr>
            <p:ph type="body" idx="2"/>
          </p:nvPr>
        </p:nvSpPr>
        <p:spPr>
          <a:xfrm>
            <a:off x="457200" y="2174875"/>
            <a:ext cx="4040187" cy="3951287"/>
          </a:xfrm>
          <a:prstGeom prst="rect">
            <a:avLst/>
          </a:prstGeom>
          <a:noFill/>
          <a:ln>
            <a:noFill/>
          </a:ln>
        </p:spPr>
        <p:txBody>
          <a:bodyPr lIns="91425" tIns="91425" rIns="91425" bIns="91425" anchor="t" anchorCtr="0"/>
          <a:lstStyle>
            <a:lvl1pPr marL="342900" marR="0" lvl="0" indent="-190500" algn="l" rtl="0">
              <a:spcBef>
                <a:spcPts val="480"/>
              </a:spcBef>
              <a:buClr>
                <a:schemeClr val="accent6"/>
              </a:buClr>
              <a:buSzPct val="100000"/>
              <a:buFont typeface="Arial"/>
              <a:buChar char="•"/>
              <a:defRPr sz="2400" b="0" i="0" u="none" strike="noStrike" cap="none">
                <a:solidFill>
                  <a:schemeClr val="accent6"/>
                </a:solidFill>
                <a:latin typeface="Arial"/>
                <a:ea typeface="Arial"/>
                <a:cs typeface="Arial"/>
                <a:sym typeface="Arial"/>
              </a:defRPr>
            </a:lvl1pPr>
            <a:lvl2pPr marL="742950" marR="0" lvl="1" indent="-158750" algn="l" rtl="0">
              <a:spcBef>
                <a:spcPts val="400"/>
              </a:spcBef>
              <a:buClr>
                <a:schemeClr val="accent6"/>
              </a:buClr>
              <a:buSzPct val="100000"/>
              <a:buFont typeface="Arial"/>
              <a:buChar char="–"/>
              <a:defRPr sz="2000" b="0" i="0" u="none" strike="noStrike" cap="none">
                <a:solidFill>
                  <a:schemeClr val="accent6"/>
                </a:solidFill>
                <a:latin typeface="Arial"/>
                <a:ea typeface="Arial"/>
                <a:cs typeface="Arial"/>
                <a:sym typeface="Arial"/>
              </a:defRPr>
            </a:lvl2pPr>
            <a:lvl3pPr marL="1143000" marR="0" lvl="2" indent="-114300" algn="l" rtl="0">
              <a:spcBef>
                <a:spcPts val="360"/>
              </a:spcBef>
              <a:buClr>
                <a:schemeClr val="accent6"/>
              </a:buClr>
              <a:buSzPct val="100000"/>
              <a:buFont typeface="Arial"/>
              <a:buChar char="•"/>
              <a:defRPr sz="1800" b="0" i="0" u="none" strike="noStrike" cap="none">
                <a:solidFill>
                  <a:schemeClr val="accent6"/>
                </a:solidFill>
                <a:latin typeface="Arial"/>
                <a:ea typeface="Arial"/>
                <a:cs typeface="Arial"/>
                <a:sym typeface="Arial"/>
              </a:defRPr>
            </a:lvl3pPr>
            <a:lvl4pPr marL="1600200" marR="0" lvl="3" indent="-127000" algn="l" rtl="0">
              <a:spcBef>
                <a:spcPts val="320"/>
              </a:spcBef>
              <a:buClr>
                <a:schemeClr val="accent6"/>
              </a:buClr>
              <a:buSzPct val="100000"/>
              <a:buFont typeface="Arial"/>
              <a:buChar char="–"/>
              <a:defRPr sz="1600" b="0" i="0" u="none" strike="noStrike" cap="none">
                <a:solidFill>
                  <a:schemeClr val="accent6"/>
                </a:solidFill>
                <a:latin typeface="Arial"/>
                <a:ea typeface="Arial"/>
                <a:cs typeface="Arial"/>
                <a:sym typeface="Arial"/>
              </a:defRPr>
            </a:lvl4pPr>
            <a:lvl5pPr marL="2057400" marR="0" lvl="4" indent="-127000" algn="l" rtl="0">
              <a:spcBef>
                <a:spcPts val="320"/>
              </a:spcBef>
              <a:buClr>
                <a:schemeClr val="accent6"/>
              </a:buClr>
              <a:buSzPct val="100000"/>
              <a:buFont typeface="Arial"/>
              <a:buChar char="»"/>
              <a:defRPr sz="1600" b="0" i="0" u="none" strike="noStrike" cap="none">
                <a:solidFill>
                  <a:schemeClr val="accent6"/>
                </a:solidFill>
                <a:latin typeface="Arial"/>
                <a:ea typeface="Arial"/>
                <a:cs typeface="Arial"/>
                <a:sym typeface="Arial"/>
              </a:defRPr>
            </a:lvl5pPr>
            <a:lvl6pPr marL="2514600" marR="0" lvl="5"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6pPr>
            <a:lvl7pPr marL="2971800" marR="0" lvl="6"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7pPr>
            <a:lvl8pPr marL="3429000" marR="0" lvl="7"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8pPr>
            <a:lvl9pPr marL="3886200" marR="0" lvl="8"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9pPr>
          </a:lstStyle>
          <a:p>
            <a:endParaRPr/>
          </a:p>
        </p:txBody>
      </p:sp>
      <p:sp>
        <p:nvSpPr>
          <p:cNvPr id="51" name="Shape 51"/>
          <p:cNvSpPr txBox="1">
            <a:spLocks noGrp="1"/>
          </p:cNvSpPr>
          <p:nvPr>
            <p:ph type="body" idx="3"/>
          </p:nvPr>
        </p:nvSpPr>
        <p:spPr>
          <a:xfrm>
            <a:off x="4645025" y="1535112"/>
            <a:ext cx="4041774" cy="639762"/>
          </a:xfrm>
          <a:prstGeom prst="rect">
            <a:avLst/>
          </a:prstGeom>
          <a:noFill/>
          <a:ln>
            <a:noFill/>
          </a:ln>
        </p:spPr>
        <p:txBody>
          <a:bodyPr lIns="91425" tIns="91425" rIns="91425" bIns="91425" anchor="b" anchorCtr="0"/>
          <a:lstStyle>
            <a:lvl1pPr marL="0" marR="0" lvl="0" indent="0" algn="l" rtl="0">
              <a:spcBef>
                <a:spcPts val="480"/>
              </a:spcBef>
              <a:buClr>
                <a:schemeClr val="accent6"/>
              </a:buClr>
              <a:buFont typeface="Arial"/>
              <a:buNone/>
              <a:defRPr sz="2400" b="1" i="0" u="none" strike="noStrike" cap="none">
                <a:solidFill>
                  <a:schemeClr val="accent6"/>
                </a:solidFill>
                <a:latin typeface="Arial"/>
                <a:ea typeface="Arial"/>
                <a:cs typeface="Arial"/>
                <a:sym typeface="Arial"/>
              </a:defRPr>
            </a:lvl1pPr>
            <a:lvl2pPr marL="457200" marR="0" lvl="1" indent="0" algn="l" rtl="0">
              <a:spcBef>
                <a:spcPts val="400"/>
              </a:spcBef>
              <a:buClr>
                <a:schemeClr val="dk1"/>
              </a:buClr>
              <a:buFont typeface="Arial"/>
              <a:buNone/>
              <a:defRPr sz="2000" b="1" i="0" u="none" strike="noStrike" cap="none">
                <a:solidFill>
                  <a:schemeClr val="dk1"/>
                </a:solidFill>
                <a:latin typeface="Arial"/>
                <a:ea typeface="Arial"/>
                <a:cs typeface="Arial"/>
                <a:sym typeface="Arial"/>
              </a:defRPr>
            </a:lvl2pPr>
            <a:lvl3pPr marL="914400" marR="0" lvl="2" indent="0" algn="l" rtl="0">
              <a:spcBef>
                <a:spcPts val="360"/>
              </a:spcBef>
              <a:buClr>
                <a:schemeClr val="dk1"/>
              </a:buClr>
              <a:buFont typeface="Arial"/>
              <a:buNone/>
              <a:defRPr sz="1800" b="1" i="0" u="none" strike="noStrike" cap="none">
                <a:solidFill>
                  <a:schemeClr val="dk1"/>
                </a:solidFill>
                <a:latin typeface="Arial"/>
                <a:ea typeface="Arial"/>
                <a:cs typeface="Arial"/>
                <a:sym typeface="Arial"/>
              </a:defRPr>
            </a:lvl3pPr>
            <a:lvl4pPr marL="1371600" marR="0" lvl="3"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4pPr>
            <a:lvl5pPr marL="1828800" marR="0" lvl="4"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5pPr>
            <a:lvl6pPr marL="2286000" marR="0" lvl="5"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6pPr>
            <a:lvl7pPr marL="2743200" marR="0" lvl="6"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7pPr>
            <a:lvl8pPr marL="3200400" marR="0" lvl="7"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8pPr>
            <a:lvl9pPr marL="3657600" marR="0" lvl="8"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2" name="Shape 52"/>
          <p:cNvSpPr txBox="1">
            <a:spLocks noGrp="1"/>
          </p:cNvSpPr>
          <p:nvPr>
            <p:ph type="body" idx="4"/>
          </p:nvPr>
        </p:nvSpPr>
        <p:spPr>
          <a:xfrm>
            <a:off x="4645025" y="2174875"/>
            <a:ext cx="4041774" cy="3951287"/>
          </a:xfrm>
          <a:prstGeom prst="rect">
            <a:avLst/>
          </a:prstGeom>
          <a:noFill/>
          <a:ln>
            <a:noFill/>
          </a:ln>
        </p:spPr>
        <p:txBody>
          <a:bodyPr lIns="91425" tIns="91425" rIns="91425" bIns="91425" anchor="t" anchorCtr="0"/>
          <a:lstStyle>
            <a:lvl1pPr marL="342900" marR="0" lvl="0" indent="-190500" algn="l" rtl="0">
              <a:spcBef>
                <a:spcPts val="480"/>
              </a:spcBef>
              <a:buClr>
                <a:schemeClr val="accent6"/>
              </a:buClr>
              <a:buSzPct val="100000"/>
              <a:buFont typeface="Arial"/>
              <a:buChar char="•"/>
              <a:defRPr sz="2400" b="0" i="0" u="none" strike="noStrike" cap="none">
                <a:solidFill>
                  <a:schemeClr val="accent6"/>
                </a:solidFill>
                <a:latin typeface="Arial"/>
                <a:ea typeface="Arial"/>
                <a:cs typeface="Arial"/>
                <a:sym typeface="Arial"/>
              </a:defRPr>
            </a:lvl1pPr>
            <a:lvl2pPr marL="742950" marR="0" lvl="1" indent="-158750" algn="l" rtl="0">
              <a:spcBef>
                <a:spcPts val="400"/>
              </a:spcBef>
              <a:buClr>
                <a:schemeClr val="accent6"/>
              </a:buClr>
              <a:buSzPct val="100000"/>
              <a:buFont typeface="Arial"/>
              <a:buChar char="–"/>
              <a:defRPr sz="2000" b="0" i="0" u="none" strike="noStrike" cap="none">
                <a:solidFill>
                  <a:schemeClr val="accent6"/>
                </a:solidFill>
                <a:latin typeface="Arial"/>
                <a:ea typeface="Arial"/>
                <a:cs typeface="Arial"/>
                <a:sym typeface="Arial"/>
              </a:defRPr>
            </a:lvl2pPr>
            <a:lvl3pPr marL="1143000" marR="0" lvl="2" indent="-114300" algn="l" rtl="0">
              <a:spcBef>
                <a:spcPts val="360"/>
              </a:spcBef>
              <a:buClr>
                <a:schemeClr val="accent6"/>
              </a:buClr>
              <a:buSzPct val="100000"/>
              <a:buFont typeface="Arial"/>
              <a:buChar char="•"/>
              <a:defRPr sz="1800" b="0" i="0" u="none" strike="noStrike" cap="none">
                <a:solidFill>
                  <a:schemeClr val="accent6"/>
                </a:solidFill>
                <a:latin typeface="Arial"/>
                <a:ea typeface="Arial"/>
                <a:cs typeface="Arial"/>
                <a:sym typeface="Arial"/>
              </a:defRPr>
            </a:lvl3pPr>
            <a:lvl4pPr marL="1600200" marR="0" lvl="3" indent="-127000" algn="l" rtl="0">
              <a:spcBef>
                <a:spcPts val="320"/>
              </a:spcBef>
              <a:buClr>
                <a:schemeClr val="accent6"/>
              </a:buClr>
              <a:buSzPct val="100000"/>
              <a:buFont typeface="Arial"/>
              <a:buChar char="–"/>
              <a:defRPr sz="1600" b="0" i="0" u="none" strike="noStrike" cap="none">
                <a:solidFill>
                  <a:schemeClr val="accent6"/>
                </a:solidFill>
                <a:latin typeface="Arial"/>
                <a:ea typeface="Arial"/>
                <a:cs typeface="Arial"/>
                <a:sym typeface="Arial"/>
              </a:defRPr>
            </a:lvl4pPr>
            <a:lvl5pPr marL="2057400" marR="0" lvl="4" indent="-127000" algn="l" rtl="0">
              <a:spcBef>
                <a:spcPts val="320"/>
              </a:spcBef>
              <a:buClr>
                <a:schemeClr val="accent6"/>
              </a:buClr>
              <a:buSzPct val="100000"/>
              <a:buFont typeface="Arial"/>
              <a:buChar char="»"/>
              <a:defRPr sz="1600" b="0" i="0" u="none" strike="noStrike" cap="none">
                <a:solidFill>
                  <a:schemeClr val="accent6"/>
                </a:solidFill>
                <a:latin typeface="Arial"/>
                <a:ea typeface="Arial"/>
                <a:cs typeface="Arial"/>
                <a:sym typeface="Arial"/>
              </a:defRPr>
            </a:lvl5pPr>
            <a:lvl6pPr marL="2514600" marR="0" lvl="5"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6pPr>
            <a:lvl7pPr marL="2971800" marR="0" lvl="6"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7pPr>
            <a:lvl8pPr marL="3429000" marR="0" lvl="7"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8pPr>
            <a:lvl9pPr marL="3886200" marR="0" lvl="8"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9pPr>
          </a:lstStyle>
          <a:p>
            <a:endParaRPr/>
          </a:p>
        </p:txBody>
      </p:sp>
      <p:sp>
        <p:nvSpPr>
          <p:cNvPr id="53" name="Shape 53"/>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rgbClr val="AAACD3"/>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54" name="Shape 54"/>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AAACD3"/>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55" name="Shape 55"/>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AAACD3"/>
                </a:solidFill>
                <a:latin typeface="Calibri"/>
                <a:ea typeface="Calibri"/>
                <a:cs typeface="Calibri"/>
                <a:sym typeface="Calibri"/>
              </a:rPr>
              <a:t>‹Nr.›</a:t>
            </a:fld>
            <a:endParaRPr lang="en-US" sz="1200" b="0" i="0" u="none" strike="noStrike" cap="none">
              <a:solidFill>
                <a:srgbClr val="AAACD3"/>
              </a:solidFill>
              <a:latin typeface="Calibri"/>
              <a:ea typeface="Calibri"/>
              <a:cs typeface="Calibri"/>
              <a:sym typeface="Calibri"/>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66"/>
        <p:cNvGrpSpPr/>
        <p:nvPr/>
      </p:nvGrpSpPr>
      <p:grpSpPr>
        <a:xfrm>
          <a:off x="0" y="0"/>
          <a:ext cx="0" cy="0"/>
          <a:chOff x="0" y="0"/>
          <a:chExt cx="0" cy="0"/>
        </a:xfrm>
      </p:grpSpPr>
      <p:sp>
        <p:nvSpPr>
          <p:cNvPr id="67" name="Shape 67"/>
          <p:cNvSpPr txBox="1"/>
          <p:nvPr/>
        </p:nvSpPr>
        <p:spPr>
          <a:xfrm>
            <a:off x="0" y="0"/>
            <a:ext cx="3124199" cy="6858000"/>
          </a:xfrm>
          <a:prstGeom prst="rect">
            <a:avLst/>
          </a:prstGeom>
          <a:solidFill>
            <a:srgbClr val="525991"/>
          </a:solidFill>
          <a:ln>
            <a:noFill/>
          </a:ln>
        </p:spPr>
        <p:txBody>
          <a:bodyPr lIns="91425" tIns="45700" rIns="91425" bIns="45700" anchor="ctr" anchorCtr="0">
            <a:noAutofit/>
          </a:bodyPr>
          <a:lstStyle/>
          <a:p>
            <a:pPr marL="0" marR="0" lvl="0" indent="0" algn="ctr" rtl="0">
              <a:spcBef>
                <a:spcPts val="0"/>
              </a:spcBef>
              <a:buClr>
                <a:schemeClr val="dk1"/>
              </a:buClr>
              <a:buFont typeface="Calibri"/>
              <a:buNone/>
            </a:pPr>
            <a:endParaRPr sz="4400" b="0" i="0" u="none" strike="noStrike" cap="none">
              <a:solidFill>
                <a:schemeClr val="lt1"/>
              </a:solidFill>
              <a:latin typeface="Calibri"/>
              <a:ea typeface="Calibri"/>
              <a:cs typeface="Calibri"/>
              <a:sym typeface="Calibri"/>
            </a:endParaRPr>
          </a:p>
        </p:txBody>
      </p:sp>
      <p:sp>
        <p:nvSpPr>
          <p:cNvPr id="68" name="Shape 68"/>
          <p:cNvSpPr txBox="1">
            <a:spLocks noGrp="1"/>
          </p:cNvSpPr>
          <p:nvPr>
            <p:ph type="title"/>
          </p:nvPr>
        </p:nvSpPr>
        <p:spPr>
          <a:xfrm>
            <a:off x="457200" y="273050"/>
            <a:ext cx="2666999" cy="1162049"/>
          </a:xfrm>
          <a:prstGeom prst="rect">
            <a:avLst/>
          </a:prstGeom>
          <a:noFill/>
          <a:ln>
            <a:noFill/>
          </a:ln>
        </p:spPr>
        <p:txBody>
          <a:bodyPr lIns="91425" tIns="91425" rIns="91425" bIns="91425" anchor="b" anchorCtr="0"/>
          <a:lstStyle>
            <a:lvl1pPr marL="0" marR="0" lvl="0" indent="0" algn="l" rtl="0">
              <a:spcBef>
                <a:spcPts val="0"/>
              </a:spcBef>
              <a:buClr>
                <a:schemeClr val="lt1"/>
              </a:buClr>
              <a:buFont typeface="Montserrat"/>
              <a:buNone/>
              <a:defRPr sz="2000" b="1" i="0" u="none" strike="noStrike" cap="none">
                <a:solidFill>
                  <a:schemeClr val="lt1"/>
                </a:solidFill>
                <a:latin typeface="Montserrat"/>
                <a:ea typeface="Montserrat"/>
                <a:cs typeface="Montserrat"/>
                <a:sym typeface="Montserrat"/>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69" name="Shape 69"/>
          <p:cNvSpPr txBox="1">
            <a:spLocks noGrp="1"/>
          </p:cNvSpPr>
          <p:nvPr>
            <p:ph type="body" idx="1"/>
          </p:nvPr>
        </p:nvSpPr>
        <p:spPr>
          <a:xfrm>
            <a:off x="3271294" y="273050"/>
            <a:ext cx="5415505" cy="5853112"/>
          </a:xfrm>
          <a:prstGeom prst="rect">
            <a:avLst/>
          </a:prstGeom>
          <a:noFill/>
          <a:ln>
            <a:noFill/>
          </a:ln>
        </p:spPr>
        <p:txBody>
          <a:bodyPr lIns="91425" tIns="91425" rIns="91425" bIns="91425" anchor="t" anchorCtr="0"/>
          <a:lstStyle>
            <a:lvl1pPr marL="342900" marR="0" lvl="0" indent="-139700" algn="l" rtl="0">
              <a:spcBef>
                <a:spcPts val="640"/>
              </a:spcBef>
              <a:buClr>
                <a:schemeClr val="accent6"/>
              </a:buClr>
              <a:buSzPct val="100000"/>
              <a:buFont typeface="Arial"/>
              <a:buChar char="•"/>
              <a:defRPr sz="3200" b="0" i="0" u="none" strike="noStrike" cap="none">
                <a:solidFill>
                  <a:schemeClr val="accent6"/>
                </a:solidFill>
                <a:latin typeface="Arial"/>
                <a:ea typeface="Arial"/>
                <a:cs typeface="Arial"/>
                <a:sym typeface="Arial"/>
              </a:defRPr>
            </a:lvl1pPr>
            <a:lvl2pPr marL="742950" marR="0" lvl="1" indent="-107950" algn="l" rtl="0">
              <a:spcBef>
                <a:spcPts val="560"/>
              </a:spcBef>
              <a:buClr>
                <a:schemeClr val="accent6"/>
              </a:buClr>
              <a:buSzPct val="100000"/>
              <a:buFont typeface="Arial"/>
              <a:buChar char="–"/>
              <a:defRPr sz="2800" b="0" i="0" u="none" strike="noStrike" cap="none">
                <a:solidFill>
                  <a:schemeClr val="accent6"/>
                </a:solidFill>
                <a:latin typeface="Arial"/>
                <a:ea typeface="Arial"/>
                <a:cs typeface="Arial"/>
                <a:sym typeface="Arial"/>
              </a:defRPr>
            </a:lvl2pPr>
            <a:lvl3pPr marL="1143000" marR="0" lvl="2" indent="-76200" algn="l" rtl="0">
              <a:spcBef>
                <a:spcPts val="480"/>
              </a:spcBef>
              <a:buClr>
                <a:schemeClr val="accent6"/>
              </a:buClr>
              <a:buSzPct val="100000"/>
              <a:buFont typeface="Arial"/>
              <a:buChar char="•"/>
              <a:defRPr sz="2400" b="0" i="0" u="none" strike="noStrike" cap="none">
                <a:solidFill>
                  <a:schemeClr val="accent6"/>
                </a:solidFill>
                <a:latin typeface="Arial"/>
                <a:ea typeface="Arial"/>
                <a:cs typeface="Arial"/>
                <a:sym typeface="Arial"/>
              </a:defRPr>
            </a:lvl3pPr>
            <a:lvl4pPr marL="1600200" marR="0" lvl="3" indent="-101600" algn="l" rtl="0">
              <a:spcBef>
                <a:spcPts val="400"/>
              </a:spcBef>
              <a:buClr>
                <a:schemeClr val="accent6"/>
              </a:buClr>
              <a:buSzPct val="100000"/>
              <a:buFont typeface="Arial"/>
              <a:buChar char="–"/>
              <a:defRPr sz="2000" b="0" i="0" u="none" strike="noStrike" cap="none">
                <a:solidFill>
                  <a:schemeClr val="accent6"/>
                </a:solidFill>
                <a:latin typeface="Arial"/>
                <a:ea typeface="Arial"/>
                <a:cs typeface="Arial"/>
                <a:sym typeface="Arial"/>
              </a:defRPr>
            </a:lvl4pPr>
            <a:lvl5pPr marL="2057400" marR="0" lvl="4" indent="-101600" algn="l" rtl="0">
              <a:spcBef>
                <a:spcPts val="400"/>
              </a:spcBef>
              <a:buClr>
                <a:schemeClr val="accent6"/>
              </a:buClr>
              <a:buSzPct val="100000"/>
              <a:buFont typeface="Arial"/>
              <a:buChar char="»"/>
              <a:defRPr sz="2000" b="0" i="0" u="none" strike="noStrike" cap="none">
                <a:solidFill>
                  <a:schemeClr val="accent6"/>
                </a:solidFill>
                <a:latin typeface="Arial"/>
                <a:ea typeface="Arial"/>
                <a:cs typeface="Arial"/>
                <a:sym typeface="Arial"/>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70" name="Shape 70"/>
          <p:cNvSpPr txBox="1">
            <a:spLocks noGrp="1"/>
          </p:cNvSpPr>
          <p:nvPr>
            <p:ph type="body" idx="2"/>
          </p:nvPr>
        </p:nvSpPr>
        <p:spPr>
          <a:xfrm>
            <a:off x="457200" y="1435100"/>
            <a:ext cx="2667001" cy="4691063"/>
          </a:xfrm>
          <a:prstGeom prst="rect">
            <a:avLst/>
          </a:prstGeom>
          <a:noFill/>
          <a:ln>
            <a:noFill/>
          </a:ln>
        </p:spPr>
        <p:txBody>
          <a:bodyPr lIns="91425" tIns="91425" rIns="91425" bIns="91425" anchor="t" anchorCtr="0"/>
          <a:lstStyle>
            <a:lvl1pPr marL="0" marR="0" lvl="0" indent="0" algn="l" rtl="0">
              <a:spcBef>
                <a:spcPts val="280"/>
              </a:spcBef>
              <a:buClr>
                <a:schemeClr val="lt1"/>
              </a:buClr>
              <a:buFont typeface="Arial"/>
              <a:buNone/>
              <a:defRPr sz="1400" b="0" i="0" u="none" strike="noStrike" cap="none">
                <a:solidFill>
                  <a:schemeClr val="lt1"/>
                </a:solidFill>
                <a:latin typeface="Arial"/>
                <a:ea typeface="Arial"/>
                <a:cs typeface="Arial"/>
                <a:sym typeface="Arial"/>
              </a:defRPr>
            </a:lvl1pPr>
            <a:lvl2pPr marL="457200" marR="0" lvl="1" indent="0" algn="l" rtl="0">
              <a:spcBef>
                <a:spcPts val="240"/>
              </a:spcBef>
              <a:buClr>
                <a:schemeClr val="dk1"/>
              </a:buClr>
              <a:buFont typeface="Arial"/>
              <a:buNone/>
              <a:defRPr sz="1200" b="0" i="0" u="none" strike="noStrike" cap="none">
                <a:solidFill>
                  <a:schemeClr val="dk1"/>
                </a:solidFill>
                <a:latin typeface="Arial"/>
                <a:ea typeface="Arial"/>
                <a:cs typeface="Arial"/>
                <a:sym typeface="Arial"/>
              </a:defRPr>
            </a:lvl2pPr>
            <a:lvl3pPr marL="914400" marR="0" lvl="2" indent="0" algn="l" rtl="0">
              <a:spcBef>
                <a:spcPts val="200"/>
              </a:spcBef>
              <a:buClr>
                <a:schemeClr val="dk1"/>
              </a:buClr>
              <a:buFont typeface="Arial"/>
              <a:buNone/>
              <a:defRPr sz="1000" b="0" i="0" u="none" strike="noStrike" cap="none">
                <a:solidFill>
                  <a:schemeClr val="dk1"/>
                </a:solidFill>
                <a:latin typeface="Arial"/>
                <a:ea typeface="Arial"/>
                <a:cs typeface="Arial"/>
                <a:sym typeface="Arial"/>
              </a:defRPr>
            </a:lvl3pPr>
            <a:lvl4pPr marL="1371600" marR="0" lvl="3" indent="0" algn="l" rtl="0">
              <a:spcBef>
                <a:spcPts val="180"/>
              </a:spcBef>
              <a:buClr>
                <a:schemeClr val="dk1"/>
              </a:buClr>
              <a:buFont typeface="Arial"/>
              <a:buNone/>
              <a:defRPr sz="900" b="0" i="0" u="none" strike="noStrike" cap="none">
                <a:solidFill>
                  <a:schemeClr val="dk1"/>
                </a:solidFill>
                <a:latin typeface="Arial"/>
                <a:ea typeface="Arial"/>
                <a:cs typeface="Arial"/>
                <a:sym typeface="Arial"/>
              </a:defRPr>
            </a:lvl4pPr>
            <a:lvl5pPr marL="1828800" marR="0" lvl="4" indent="0" algn="l" rtl="0">
              <a:spcBef>
                <a:spcPts val="180"/>
              </a:spcBef>
              <a:buClr>
                <a:schemeClr val="dk1"/>
              </a:buClr>
              <a:buFont typeface="Arial"/>
              <a:buNone/>
              <a:defRPr sz="900" b="0" i="0" u="none" strike="noStrike" cap="none">
                <a:solidFill>
                  <a:schemeClr val="dk1"/>
                </a:solidFill>
                <a:latin typeface="Arial"/>
                <a:ea typeface="Arial"/>
                <a:cs typeface="Arial"/>
                <a:sym typeface="Arial"/>
              </a:defRPr>
            </a:lvl5pPr>
            <a:lvl6pPr marL="2286000" marR="0" lvl="5"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6pPr>
            <a:lvl7pPr marL="2743200" marR="0" lvl="6"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7pPr>
            <a:lvl8pPr marL="3200400" marR="0" lvl="7"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8pPr>
            <a:lvl9pPr marL="3657600" marR="0" lvl="8"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71" name="Shape 71"/>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chemeClr val="lt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72" name="Shape 72"/>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AAACD3"/>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73" name="Shape 73"/>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AAACD3"/>
                </a:solidFill>
                <a:latin typeface="Calibri"/>
                <a:ea typeface="Calibri"/>
                <a:cs typeface="Calibri"/>
                <a:sym typeface="Calibri"/>
              </a:rPr>
              <a:t>‹Nr.›</a:t>
            </a:fld>
            <a:endParaRPr lang="en-US" sz="1200" b="0" i="0" u="none" strike="noStrike" cap="none">
              <a:solidFill>
                <a:srgbClr val="AAACD3"/>
              </a:solidFill>
              <a:latin typeface="Calibri"/>
              <a:ea typeface="Calibri"/>
              <a:cs typeface="Calibri"/>
              <a:sym typeface="Calibri"/>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74"/>
        <p:cNvGrpSpPr/>
        <p:nvPr/>
      </p:nvGrpSpPr>
      <p:grpSpPr>
        <a:xfrm>
          <a:off x="0" y="0"/>
          <a:ext cx="0" cy="0"/>
          <a:chOff x="0" y="0"/>
          <a:chExt cx="0" cy="0"/>
        </a:xfrm>
      </p:grpSpPr>
      <p:sp>
        <p:nvSpPr>
          <p:cNvPr id="75" name="Shape 75"/>
          <p:cNvSpPr txBox="1"/>
          <p:nvPr/>
        </p:nvSpPr>
        <p:spPr>
          <a:xfrm>
            <a:off x="0" y="4727575"/>
            <a:ext cx="9150649" cy="1506704"/>
          </a:xfrm>
          <a:prstGeom prst="rect">
            <a:avLst/>
          </a:prstGeom>
          <a:solidFill>
            <a:srgbClr val="525991"/>
          </a:solidFill>
          <a:ln>
            <a:noFill/>
          </a:ln>
        </p:spPr>
        <p:txBody>
          <a:bodyPr lIns="91425" tIns="45700" rIns="91425" bIns="45700" anchor="ctr" anchorCtr="0">
            <a:noAutofit/>
          </a:bodyPr>
          <a:lstStyle/>
          <a:p>
            <a:pPr marL="0" marR="0" lvl="0" indent="0" algn="ctr" rtl="0">
              <a:spcBef>
                <a:spcPts val="0"/>
              </a:spcBef>
              <a:buClr>
                <a:schemeClr val="dk1"/>
              </a:buClr>
              <a:buFont typeface="Calibri"/>
              <a:buNone/>
            </a:pPr>
            <a:endParaRPr sz="4400" b="0" i="0" u="none" strike="noStrike" cap="none">
              <a:solidFill>
                <a:schemeClr val="lt1"/>
              </a:solidFill>
              <a:latin typeface="Calibri"/>
              <a:ea typeface="Calibri"/>
              <a:cs typeface="Calibri"/>
              <a:sym typeface="Calibri"/>
            </a:endParaRPr>
          </a:p>
        </p:txBody>
      </p:sp>
      <p:sp>
        <p:nvSpPr>
          <p:cNvPr id="76" name="Shape 76"/>
          <p:cNvSpPr txBox="1">
            <a:spLocks noGrp="1"/>
          </p:cNvSpPr>
          <p:nvPr>
            <p:ph type="title"/>
          </p:nvPr>
        </p:nvSpPr>
        <p:spPr>
          <a:xfrm>
            <a:off x="1792288" y="4800600"/>
            <a:ext cx="5486399" cy="566737"/>
          </a:xfrm>
          <a:prstGeom prst="rect">
            <a:avLst/>
          </a:prstGeom>
          <a:noFill/>
          <a:ln>
            <a:noFill/>
          </a:ln>
        </p:spPr>
        <p:txBody>
          <a:bodyPr lIns="91425" tIns="91425" rIns="91425" bIns="91425" anchor="b" anchorCtr="0"/>
          <a:lstStyle>
            <a:lvl1pPr marL="0" marR="0" lvl="0" indent="0" algn="l" rtl="0">
              <a:spcBef>
                <a:spcPts val="0"/>
              </a:spcBef>
              <a:buClr>
                <a:srgbClr val="FFFFFF"/>
              </a:buClr>
              <a:buFont typeface="Montserrat"/>
              <a:buNone/>
              <a:defRPr sz="2000" b="1" i="0" u="none" strike="noStrike" cap="none">
                <a:solidFill>
                  <a:srgbClr val="FFFFFF"/>
                </a:solidFill>
                <a:latin typeface="Montserrat"/>
                <a:ea typeface="Montserrat"/>
                <a:cs typeface="Montserrat"/>
                <a:sym typeface="Montserrat"/>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7" name="Shape 77"/>
          <p:cNvSpPr>
            <a:spLocks noGrp="1"/>
          </p:cNvSpPr>
          <p:nvPr>
            <p:ph type="pic" idx="2"/>
          </p:nvPr>
        </p:nvSpPr>
        <p:spPr>
          <a:xfrm>
            <a:off x="1792288" y="612775"/>
            <a:ext cx="5486399" cy="4114800"/>
          </a:xfrm>
          <a:prstGeom prst="rect">
            <a:avLst/>
          </a:prstGeom>
          <a:noFill/>
          <a:ln>
            <a:noFill/>
          </a:ln>
        </p:spPr>
        <p:txBody>
          <a:bodyPr lIns="91425" tIns="91425" rIns="91425" bIns="91425" anchor="t" anchorCtr="0"/>
          <a:lstStyle>
            <a:lvl1pPr marL="0" marR="0" lvl="0" indent="0" algn="l" rtl="0">
              <a:spcBef>
                <a:spcPts val="640"/>
              </a:spcBef>
              <a:buClr>
                <a:schemeClr val="dk1"/>
              </a:buClr>
              <a:buFont typeface="Arial"/>
              <a:buNone/>
              <a:defRPr sz="3200" b="0" i="0" u="none" strike="noStrike" cap="none">
                <a:solidFill>
                  <a:schemeClr val="dk1"/>
                </a:solidFill>
                <a:latin typeface="Arial"/>
                <a:ea typeface="Arial"/>
                <a:cs typeface="Arial"/>
                <a:sym typeface="Arial"/>
              </a:defRPr>
            </a:lvl1pPr>
            <a:lvl2pPr marL="457200" marR="0" lvl="1" indent="0" algn="l" rtl="0">
              <a:spcBef>
                <a:spcPts val="560"/>
              </a:spcBef>
              <a:buClr>
                <a:schemeClr val="dk1"/>
              </a:buClr>
              <a:buFont typeface="Arial"/>
              <a:buNone/>
              <a:defRPr sz="2800" b="0" i="0" u="none" strike="noStrike" cap="none">
                <a:solidFill>
                  <a:schemeClr val="dk1"/>
                </a:solidFill>
                <a:latin typeface="Arial"/>
                <a:ea typeface="Arial"/>
                <a:cs typeface="Arial"/>
                <a:sym typeface="Arial"/>
              </a:defRPr>
            </a:lvl2pPr>
            <a:lvl3pPr marL="914400" marR="0" lvl="2" indent="0" algn="l" rtl="0">
              <a:spcBef>
                <a:spcPts val="480"/>
              </a:spcBef>
              <a:buClr>
                <a:schemeClr val="dk1"/>
              </a:buClr>
              <a:buFont typeface="Arial"/>
              <a:buNone/>
              <a:defRPr sz="2400" b="0" i="0" u="none" strike="noStrike" cap="none">
                <a:solidFill>
                  <a:schemeClr val="dk1"/>
                </a:solidFill>
                <a:latin typeface="Arial"/>
                <a:ea typeface="Arial"/>
                <a:cs typeface="Arial"/>
                <a:sym typeface="Arial"/>
              </a:defRPr>
            </a:lvl3pPr>
            <a:lvl4pPr marL="1371600" marR="0" lvl="3" indent="0" algn="l" rtl="0">
              <a:spcBef>
                <a:spcPts val="400"/>
              </a:spcBef>
              <a:buClr>
                <a:schemeClr val="dk1"/>
              </a:buClr>
              <a:buFont typeface="Arial"/>
              <a:buNone/>
              <a:defRPr sz="2000" b="0" i="0" u="none" strike="noStrike" cap="none">
                <a:solidFill>
                  <a:schemeClr val="dk1"/>
                </a:solidFill>
                <a:latin typeface="Arial"/>
                <a:ea typeface="Arial"/>
                <a:cs typeface="Arial"/>
                <a:sym typeface="Arial"/>
              </a:defRPr>
            </a:lvl4pPr>
            <a:lvl5pPr marL="1828800" marR="0" lvl="4" indent="0" algn="l" rtl="0">
              <a:spcBef>
                <a:spcPts val="400"/>
              </a:spcBef>
              <a:buClr>
                <a:schemeClr val="dk1"/>
              </a:buClr>
              <a:buFont typeface="Arial"/>
              <a:buNone/>
              <a:defRPr sz="2000" b="0" i="0" u="none" strike="noStrike" cap="none">
                <a:solidFill>
                  <a:schemeClr val="dk1"/>
                </a:solidFill>
                <a:latin typeface="Arial"/>
                <a:ea typeface="Arial"/>
                <a:cs typeface="Arial"/>
                <a:sym typeface="Arial"/>
              </a:defRPr>
            </a:lvl5pPr>
            <a:lvl6pPr marL="2286000" marR="0" lvl="5"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6pPr>
            <a:lvl7pPr marL="2743200" marR="0" lvl="6"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7pPr>
            <a:lvl8pPr marL="3200400" marR="0" lvl="7"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8pPr>
            <a:lvl9pPr marL="3657600" marR="0" lvl="8"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78" name="Shape 78"/>
          <p:cNvSpPr txBox="1">
            <a:spLocks noGrp="1"/>
          </p:cNvSpPr>
          <p:nvPr>
            <p:ph type="body" idx="1"/>
          </p:nvPr>
        </p:nvSpPr>
        <p:spPr>
          <a:xfrm>
            <a:off x="1792288" y="5367337"/>
            <a:ext cx="5486399" cy="804861"/>
          </a:xfrm>
          <a:prstGeom prst="rect">
            <a:avLst/>
          </a:prstGeom>
          <a:noFill/>
          <a:ln>
            <a:noFill/>
          </a:ln>
        </p:spPr>
        <p:txBody>
          <a:bodyPr lIns="91425" tIns="91425" rIns="91425" bIns="91425" anchor="t" anchorCtr="0"/>
          <a:lstStyle>
            <a:lvl1pPr marL="0" marR="0" lvl="0" indent="0" algn="l" rtl="0">
              <a:spcBef>
                <a:spcPts val="280"/>
              </a:spcBef>
              <a:buClr>
                <a:srgbClr val="FFFFFF"/>
              </a:buClr>
              <a:buFont typeface="Arial"/>
              <a:buNone/>
              <a:defRPr sz="1400" b="0" i="0" u="none" strike="noStrike" cap="none">
                <a:solidFill>
                  <a:srgbClr val="FFFFFF"/>
                </a:solidFill>
                <a:latin typeface="Arial"/>
                <a:ea typeface="Arial"/>
                <a:cs typeface="Arial"/>
                <a:sym typeface="Arial"/>
              </a:defRPr>
            </a:lvl1pPr>
            <a:lvl2pPr marL="457200" marR="0" lvl="1" indent="0" algn="l" rtl="0">
              <a:spcBef>
                <a:spcPts val="240"/>
              </a:spcBef>
              <a:buClr>
                <a:schemeClr val="dk1"/>
              </a:buClr>
              <a:buFont typeface="Arial"/>
              <a:buNone/>
              <a:defRPr sz="1200" b="0" i="0" u="none" strike="noStrike" cap="none">
                <a:solidFill>
                  <a:schemeClr val="dk1"/>
                </a:solidFill>
                <a:latin typeface="Arial"/>
                <a:ea typeface="Arial"/>
                <a:cs typeface="Arial"/>
                <a:sym typeface="Arial"/>
              </a:defRPr>
            </a:lvl2pPr>
            <a:lvl3pPr marL="914400" marR="0" lvl="2" indent="0" algn="l" rtl="0">
              <a:spcBef>
                <a:spcPts val="200"/>
              </a:spcBef>
              <a:buClr>
                <a:schemeClr val="dk1"/>
              </a:buClr>
              <a:buFont typeface="Arial"/>
              <a:buNone/>
              <a:defRPr sz="1000" b="0" i="0" u="none" strike="noStrike" cap="none">
                <a:solidFill>
                  <a:schemeClr val="dk1"/>
                </a:solidFill>
                <a:latin typeface="Arial"/>
                <a:ea typeface="Arial"/>
                <a:cs typeface="Arial"/>
                <a:sym typeface="Arial"/>
              </a:defRPr>
            </a:lvl3pPr>
            <a:lvl4pPr marL="1371600" marR="0" lvl="3" indent="0" algn="l" rtl="0">
              <a:spcBef>
                <a:spcPts val="180"/>
              </a:spcBef>
              <a:buClr>
                <a:schemeClr val="dk1"/>
              </a:buClr>
              <a:buFont typeface="Arial"/>
              <a:buNone/>
              <a:defRPr sz="900" b="0" i="0" u="none" strike="noStrike" cap="none">
                <a:solidFill>
                  <a:schemeClr val="dk1"/>
                </a:solidFill>
                <a:latin typeface="Arial"/>
                <a:ea typeface="Arial"/>
                <a:cs typeface="Arial"/>
                <a:sym typeface="Arial"/>
              </a:defRPr>
            </a:lvl4pPr>
            <a:lvl5pPr marL="1828800" marR="0" lvl="4" indent="0" algn="l" rtl="0">
              <a:spcBef>
                <a:spcPts val="180"/>
              </a:spcBef>
              <a:buClr>
                <a:schemeClr val="dk1"/>
              </a:buClr>
              <a:buFont typeface="Arial"/>
              <a:buNone/>
              <a:defRPr sz="900" b="0" i="0" u="none" strike="noStrike" cap="none">
                <a:solidFill>
                  <a:schemeClr val="dk1"/>
                </a:solidFill>
                <a:latin typeface="Arial"/>
                <a:ea typeface="Arial"/>
                <a:cs typeface="Arial"/>
                <a:sym typeface="Arial"/>
              </a:defRPr>
            </a:lvl5pPr>
            <a:lvl6pPr marL="2286000" marR="0" lvl="5"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6pPr>
            <a:lvl7pPr marL="2743200" marR="0" lvl="6"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7pPr>
            <a:lvl8pPr marL="3200400" marR="0" lvl="7"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8pPr>
            <a:lvl9pPr marL="3657600" marR="0" lvl="8"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79" name="Shape 79"/>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80" name="Shape 80"/>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81" name="Shape 81"/>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t>‹Nr.›</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82"/>
        <p:cNvGrpSpPr/>
        <p:nvPr/>
      </p:nvGrpSpPr>
      <p:grpSpPr>
        <a:xfrm>
          <a:off x="0" y="0"/>
          <a:ext cx="0" cy="0"/>
          <a:chOff x="0" y="0"/>
          <a:chExt cx="0" cy="0"/>
        </a:xfrm>
      </p:grpSpPr>
      <p:sp>
        <p:nvSpPr>
          <p:cNvPr id="83" name="Shape 83"/>
          <p:cNvSpPr txBox="1"/>
          <p:nvPr/>
        </p:nvSpPr>
        <p:spPr>
          <a:xfrm>
            <a:off x="0" y="0"/>
            <a:ext cx="9150649" cy="1506704"/>
          </a:xfrm>
          <a:prstGeom prst="rect">
            <a:avLst/>
          </a:prstGeom>
          <a:solidFill>
            <a:srgbClr val="525991"/>
          </a:solidFill>
          <a:ln>
            <a:noFill/>
          </a:ln>
        </p:spPr>
        <p:txBody>
          <a:bodyPr lIns="91425" tIns="45700" rIns="91425" bIns="45700" anchor="ctr" anchorCtr="0">
            <a:noAutofit/>
          </a:bodyPr>
          <a:lstStyle/>
          <a:p>
            <a:pPr marL="0" marR="0" lvl="0" indent="0" algn="ctr" rtl="0">
              <a:spcBef>
                <a:spcPts val="0"/>
              </a:spcBef>
              <a:buClr>
                <a:schemeClr val="dk1"/>
              </a:buClr>
              <a:buFont typeface="Calibri"/>
              <a:buNone/>
            </a:pPr>
            <a:endParaRPr sz="4400" b="0" i="0" u="none" strike="noStrike" cap="none">
              <a:solidFill>
                <a:schemeClr val="lt1"/>
              </a:solidFill>
              <a:latin typeface="Calibri"/>
              <a:ea typeface="Calibri"/>
              <a:cs typeface="Calibri"/>
              <a:sym typeface="Calibri"/>
            </a:endParaRPr>
          </a:p>
        </p:txBody>
      </p:sp>
      <p:sp>
        <p:nvSpPr>
          <p:cNvPr id="84" name="Shape 84"/>
          <p:cNvSpPr txBox="1">
            <a:spLocks noGrp="1"/>
          </p:cNvSpPr>
          <p:nvPr>
            <p:ph type="title"/>
          </p:nvPr>
        </p:nvSpPr>
        <p:spPr>
          <a:xfrm>
            <a:off x="457200" y="274637"/>
            <a:ext cx="8229600" cy="1143000"/>
          </a:xfrm>
          <a:prstGeom prst="rect">
            <a:avLst/>
          </a:prstGeom>
          <a:noFill/>
          <a:ln>
            <a:noFill/>
          </a:ln>
        </p:spPr>
        <p:txBody>
          <a:bodyPr lIns="91425" tIns="91425" rIns="91425" bIns="91425" anchor="ctr" anchorCtr="0"/>
          <a:lstStyle>
            <a:lvl1pPr marL="0" marR="0" lvl="0" indent="0" algn="ctr" rtl="0">
              <a:spcBef>
                <a:spcPts val="0"/>
              </a:spcBef>
              <a:buClr>
                <a:srgbClr val="FFFFFF"/>
              </a:buClr>
              <a:buFont typeface="Montserrat"/>
              <a:buNone/>
              <a:defRPr sz="4000" b="0" i="0" u="none" strike="noStrike" cap="none">
                <a:solidFill>
                  <a:srgbClr val="FFFFFF"/>
                </a:solidFill>
                <a:latin typeface="Montserrat"/>
                <a:ea typeface="Montserrat"/>
                <a:cs typeface="Montserrat"/>
                <a:sym typeface="Montserrat"/>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85" name="Shape 85"/>
          <p:cNvSpPr txBox="1">
            <a:spLocks noGrp="1"/>
          </p:cNvSpPr>
          <p:nvPr>
            <p:ph type="body" idx="1"/>
          </p:nvPr>
        </p:nvSpPr>
        <p:spPr>
          <a:xfrm rot="5400000">
            <a:off x="2309018" y="-251618"/>
            <a:ext cx="4525963" cy="8229600"/>
          </a:xfrm>
          <a:prstGeom prst="rect">
            <a:avLst/>
          </a:prstGeom>
          <a:noFill/>
          <a:ln>
            <a:noFill/>
          </a:ln>
        </p:spPr>
        <p:txBody>
          <a:bodyPr lIns="91425" tIns="91425" rIns="91425" bIns="91425" anchor="t" anchorCtr="0"/>
          <a:lstStyle>
            <a:lvl1pPr marL="342900" marR="0" lvl="0" indent="-139700" algn="l" rtl="0">
              <a:spcBef>
                <a:spcPts val="640"/>
              </a:spcBef>
              <a:buClr>
                <a:schemeClr val="accent6"/>
              </a:buClr>
              <a:buSzPct val="100000"/>
              <a:buFont typeface="Arial"/>
              <a:buChar char="•"/>
              <a:defRPr sz="3200" b="0" i="0" u="none" strike="noStrike" cap="none">
                <a:solidFill>
                  <a:schemeClr val="accent6"/>
                </a:solidFill>
                <a:latin typeface="Arial"/>
                <a:ea typeface="Arial"/>
                <a:cs typeface="Arial"/>
                <a:sym typeface="Arial"/>
              </a:defRPr>
            </a:lvl1pPr>
            <a:lvl2pPr marL="742950" marR="0" lvl="1" indent="-107950" algn="l" rtl="0">
              <a:spcBef>
                <a:spcPts val="560"/>
              </a:spcBef>
              <a:buClr>
                <a:schemeClr val="accent6"/>
              </a:buClr>
              <a:buSzPct val="100000"/>
              <a:buFont typeface="Arial"/>
              <a:buChar char="–"/>
              <a:defRPr sz="2800" b="0" i="0" u="none" strike="noStrike" cap="none">
                <a:solidFill>
                  <a:schemeClr val="accent6"/>
                </a:solidFill>
                <a:latin typeface="Arial"/>
                <a:ea typeface="Arial"/>
                <a:cs typeface="Arial"/>
                <a:sym typeface="Arial"/>
              </a:defRPr>
            </a:lvl2pPr>
            <a:lvl3pPr marL="1143000" marR="0" lvl="2" indent="-76200" algn="l" rtl="0">
              <a:spcBef>
                <a:spcPts val="480"/>
              </a:spcBef>
              <a:buClr>
                <a:schemeClr val="accent6"/>
              </a:buClr>
              <a:buSzPct val="100000"/>
              <a:buFont typeface="Arial"/>
              <a:buChar char="•"/>
              <a:defRPr sz="2400" b="0" i="0" u="none" strike="noStrike" cap="none">
                <a:solidFill>
                  <a:schemeClr val="accent6"/>
                </a:solidFill>
                <a:latin typeface="Arial"/>
                <a:ea typeface="Arial"/>
                <a:cs typeface="Arial"/>
                <a:sym typeface="Arial"/>
              </a:defRPr>
            </a:lvl3pPr>
            <a:lvl4pPr marL="1600200" marR="0" lvl="3" indent="-101600" algn="l" rtl="0">
              <a:spcBef>
                <a:spcPts val="400"/>
              </a:spcBef>
              <a:buClr>
                <a:schemeClr val="accent6"/>
              </a:buClr>
              <a:buSzPct val="100000"/>
              <a:buFont typeface="Arial"/>
              <a:buChar char="–"/>
              <a:defRPr sz="2000" b="0" i="0" u="none" strike="noStrike" cap="none">
                <a:solidFill>
                  <a:schemeClr val="accent6"/>
                </a:solidFill>
                <a:latin typeface="Arial"/>
                <a:ea typeface="Arial"/>
                <a:cs typeface="Arial"/>
                <a:sym typeface="Arial"/>
              </a:defRPr>
            </a:lvl4pPr>
            <a:lvl5pPr marL="2057400" marR="0" lvl="4" indent="-101600" algn="l" rtl="0">
              <a:spcBef>
                <a:spcPts val="400"/>
              </a:spcBef>
              <a:buClr>
                <a:schemeClr val="accent6"/>
              </a:buClr>
              <a:buSzPct val="100000"/>
              <a:buFont typeface="Arial"/>
              <a:buChar char="»"/>
              <a:defRPr sz="2000" b="0" i="0" u="none" strike="noStrike" cap="none">
                <a:solidFill>
                  <a:schemeClr val="accent6"/>
                </a:solidFill>
                <a:latin typeface="Arial"/>
                <a:ea typeface="Arial"/>
                <a:cs typeface="Arial"/>
                <a:sym typeface="Arial"/>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6" name="Shape 86"/>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rgbClr val="AAACD3"/>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87" name="Shape 87"/>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AAACD3"/>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88" name="Shape 88"/>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AAACD3"/>
                </a:solidFill>
                <a:latin typeface="Calibri"/>
                <a:ea typeface="Calibri"/>
                <a:cs typeface="Calibri"/>
                <a:sym typeface="Calibri"/>
              </a:rPr>
              <a:t>‹Nr.›</a:t>
            </a:fld>
            <a:endParaRPr lang="en-US" sz="1200" b="0" i="0" u="none" strike="noStrike" cap="none">
              <a:solidFill>
                <a:srgbClr val="AAACD3"/>
              </a:solidFill>
              <a:latin typeface="Calibri"/>
              <a:ea typeface="Calibri"/>
              <a:cs typeface="Calibri"/>
              <a:sym typeface="Calibri"/>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89"/>
        <p:cNvGrpSpPr/>
        <p:nvPr/>
      </p:nvGrpSpPr>
      <p:grpSpPr>
        <a:xfrm>
          <a:off x="0" y="0"/>
          <a:ext cx="0" cy="0"/>
          <a:chOff x="0" y="0"/>
          <a:chExt cx="0" cy="0"/>
        </a:xfrm>
      </p:grpSpPr>
      <p:sp>
        <p:nvSpPr>
          <p:cNvPr id="90" name="Shape 90"/>
          <p:cNvSpPr txBox="1">
            <a:spLocks noGrp="1"/>
          </p:cNvSpPr>
          <p:nvPr>
            <p:ph type="title"/>
          </p:nvPr>
        </p:nvSpPr>
        <p:spPr>
          <a:xfrm rot="5400000">
            <a:off x="4732337" y="2171700"/>
            <a:ext cx="5851525" cy="2057400"/>
          </a:xfrm>
          <a:prstGeom prst="rect">
            <a:avLst/>
          </a:prstGeom>
          <a:noFill/>
          <a:ln>
            <a:noFill/>
          </a:ln>
        </p:spPr>
        <p:txBody>
          <a:bodyPr lIns="91425" tIns="91425" rIns="91425" bIns="91425" anchor="ctr" anchorCtr="0"/>
          <a:lstStyle>
            <a:lvl1pPr marL="0" marR="0" lvl="0" indent="0" algn="ctr" rtl="0">
              <a:spcBef>
                <a:spcPts val="0"/>
              </a:spcBef>
              <a:buClr>
                <a:schemeClr val="dk1"/>
              </a:buClr>
              <a:buFont typeface="Montserrat"/>
              <a:buNone/>
              <a:defRPr sz="4000" b="0" i="0" u="none" strike="noStrike" cap="none">
                <a:solidFill>
                  <a:schemeClr val="dk1"/>
                </a:solidFill>
                <a:latin typeface="Montserrat"/>
                <a:ea typeface="Montserrat"/>
                <a:cs typeface="Montserrat"/>
                <a:sym typeface="Montserrat"/>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91" name="Shape 91"/>
          <p:cNvSpPr txBox="1">
            <a:spLocks noGrp="1"/>
          </p:cNvSpPr>
          <p:nvPr>
            <p:ph type="body" idx="1"/>
          </p:nvPr>
        </p:nvSpPr>
        <p:spPr>
          <a:xfrm rot="5400000">
            <a:off x="541337" y="190500"/>
            <a:ext cx="5851525" cy="6019799"/>
          </a:xfrm>
          <a:prstGeom prst="rect">
            <a:avLst/>
          </a:prstGeom>
          <a:noFill/>
          <a:ln>
            <a:noFill/>
          </a:ln>
        </p:spPr>
        <p:txBody>
          <a:bodyPr lIns="91425" tIns="91425" rIns="91425" bIns="91425" anchor="t" anchorCtr="0"/>
          <a:lstStyle>
            <a:lvl1pPr marL="342900" marR="0" lvl="0" indent="-139700" algn="l" rtl="0">
              <a:spcBef>
                <a:spcPts val="640"/>
              </a:spcBef>
              <a:buClr>
                <a:schemeClr val="dk1"/>
              </a:buClr>
              <a:buSzPct val="100000"/>
              <a:buFont typeface="Arial"/>
              <a:buChar char="•"/>
              <a:defRPr sz="3200" b="0" i="0" u="none" strike="noStrike" cap="none">
                <a:solidFill>
                  <a:schemeClr val="dk1"/>
                </a:solidFill>
                <a:latin typeface="Arial"/>
                <a:ea typeface="Arial"/>
                <a:cs typeface="Arial"/>
                <a:sym typeface="Arial"/>
              </a:defRPr>
            </a:lvl1pPr>
            <a:lvl2pPr marL="742950" marR="0" lvl="1" indent="-107950" algn="l" rtl="0">
              <a:spcBef>
                <a:spcPts val="560"/>
              </a:spcBef>
              <a:buClr>
                <a:schemeClr val="dk1"/>
              </a:buClr>
              <a:buSzPct val="100000"/>
              <a:buFont typeface="Arial"/>
              <a:buChar char="–"/>
              <a:defRPr sz="2800" b="0" i="0" u="none" strike="noStrike" cap="none">
                <a:solidFill>
                  <a:schemeClr val="dk1"/>
                </a:solidFill>
                <a:latin typeface="Arial"/>
                <a:ea typeface="Arial"/>
                <a:cs typeface="Arial"/>
                <a:sym typeface="Arial"/>
              </a:defRPr>
            </a:lvl2pPr>
            <a:lvl3pPr marL="1143000" marR="0" lvl="2" indent="-76200" algn="l" rtl="0">
              <a:spcBef>
                <a:spcPts val="480"/>
              </a:spcBef>
              <a:buClr>
                <a:schemeClr val="dk1"/>
              </a:buClr>
              <a:buSzPct val="100000"/>
              <a:buFont typeface="Arial"/>
              <a:buChar char="•"/>
              <a:defRPr sz="2400" b="0" i="0" u="none" strike="noStrike" cap="none">
                <a:solidFill>
                  <a:schemeClr val="dk1"/>
                </a:solidFill>
                <a:latin typeface="Arial"/>
                <a:ea typeface="Arial"/>
                <a:cs typeface="Arial"/>
                <a:sym typeface="Arial"/>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Arial"/>
                <a:ea typeface="Arial"/>
                <a:cs typeface="Arial"/>
                <a:sym typeface="Arial"/>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Arial"/>
                <a:ea typeface="Arial"/>
                <a:cs typeface="Arial"/>
                <a:sym typeface="Arial"/>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92" name="Shape 92"/>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93" name="Shape 93"/>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94" name="Shape 94"/>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t>‹Nr.›</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457200" y="274637"/>
            <a:ext cx="8229600" cy="1143000"/>
          </a:xfrm>
          <a:prstGeom prst="rect">
            <a:avLst/>
          </a:prstGeom>
          <a:noFill/>
          <a:ln>
            <a:noFill/>
          </a:ln>
        </p:spPr>
        <p:txBody>
          <a:bodyPr lIns="91425" tIns="91425" rIns="91425" bIns="91425" anchor="ctr" anchorCtr="0"/>
          <a:lstStyle>
            <a:lvl1pPr marL="0" marR="0" lvl="0" indent="0" algn="ctr" rtl="0">
              <a:spcBef>
                <a:spcPts val="0"/>
              </a:spcBef>
              <a:buClr>
                <a:schemeClr val="dk1"/>
              </a:buClr>
              <a:buFont typeface="Montserrat"/>
              <a:buNone/>
              <a:defRPr sz="4000" b="0" i="0" u="none" strike="noStrike" cap="none">
                <a:solidFill>
                  <a:schemeClr val="dk1"/>
                </a:solidFill>
                <a:latin typeface="Montserrat"/>
                <a:ea typeface="Montserrat"/>
                <a:cs typeface="Montserrat"/>
                <a:sym typeface="Montserrat"/>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1" name="Shape 11"/>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342900" marR="0" lvl="0" indent="-139700" algn="l" rtl="0">
              <a:spcBef>
                <a:spcPts val="640"/>
              </a:spcBef>
              <a:buClr>
                <a:schemeClr val="dk1"/>
              </a:buClr>
              <a:buSzPct val="100000"/>
              <a:buFont typeface="Arial"/>
              <a:buChar char="•"/>
              <a:defRPr sz="3200" b="0" i="0" u="none" strike="noStrike" cap="none">
                <a:solidFill>
                  <a:schemeClr val="dk1"/>
                </a:solidFill>
                <a:latin typeface="Arial"/>
                <a:ea typeface="Arial"/>
                <a:cs typeface="Arial"/>
                <a:sym typeface="Arial"/>
              </a:defRPr>
            </a:lvl1pPr>
            <a:lvl2pPr marL="742950" marR="0" lvl="1" indent="-107950" algn="l" rtl="0">
              <a:spcBef>
                <a:spcPts val="560"/>
              </a:spcBef>
              <a:buClr>
                <a:schemeClr val="dk1"/>
              </a:buClr>
              <a:buSzPct val="100000"/>
              <a:buFont typeface="Arial"/>
              <a:buChar char="–"/>
              <a:defRPr sz="2800" b="0" i="0" u="none" strike="noStrike" cap="none">
                <a:solidFill>
                  <a:schemeClr val="dk1"/>
                </a:solidFill>
                <a:latin typeface="Arial"/>
                <a:ea typeface="Arial"/>
                <a:cs typeface="Arial"/>
                <a:sym typeface="Arial"/>
              </a:defRPr>
            </a:lvl2pPr>
            <a:lvl3pPr marL="1143000" marR="0" lvl="2" indent="-76200" algn="l" rtl="0">
              <a:spcBef>
                <a:spcPts val="480"/>
              </a:spcBef>
              <a:buClr>
                <a:schemeClr val="dk1"/>
              </a:buClr>
              <a:buSzPct val="100000"/>
              <a:buFont typeface="Arial"/>
              <a:buChar char="•"/>
              <a:defRPr sz="2400" b="0" i="0" u="none" strike="noStrike" cap="none">
                <a:solidFill>
                  <a:schemeClr val="dk1"/>
                </a:solidFill>
                <a:latin typeface="Arial"/>
                <a:ea typeface="Arial"/>
                <a:cs typeface="Arial"/>
                <a:sym typeface="Arial"/>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Arial"/>
                <a:ea typeface="Arial"/>
                <a:cs typeface="Arial"/>
                <a:sym typeface="Arial"/>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Arial"/>
                <a:ea typeface="Arial"/>
                <a:cs typeface="Arial"/>
                <a:sym typeface="Arial"/>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 name="Shape 12"/>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3" name="Shape 13"/>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4" name="Shape 14"/>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t>‹Nr.›</a:t>
            </a:fld>
            <a:endParaRPr lang="en-US" sz="1200" b="0" i="0" u="none" strike="noStrike" cap="none">
              <a:solidFill>
                <a:srgbClr val="888888"/>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5" r:id="rId6"/>
    <p:sldLayoutId id="2147483656" r:id="rId7"/>
    <p:sldLayoutId id="2147483657" r:id="rId8"/>
    <p:sldLayoutId id="2147483658"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www.ncbi.nlm.nih.gov/pmc/articles/PMC4105709" TargetMode="External"/><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mailto:sneumann@ipb-halle.de" TargetMode="External"/><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hyperlink" Target="https://docs.google.com/document/d/1JHw7FntqtntZV0qoWsFmcOLcHlM2wv4jt4-ccLUgZNU/edit" TargetMode="External"/><Relationship Id="rId2" Type="http://schemas.openxmlformats.org/officeDocument/2006/relationships/hyperlink" Target="https://github.com/DSchober/MIECO" TargetMode="Externa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14.wm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hyperlink" Target="http://www.jbiomedsem.com/content/5/S1/S1" TargetMode="External"/><Relationship Id="rId2" Type="http://schemas.openxmlformats.org/officeDocument/2006/relationships/hyperlink" Target="http://www.ncbi.nlm.nih.gov/pmc/articles/PMC4105709" TargetMode="Externa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hyperlink" Target="https://scholar.google.com/citations?view_op=view_citation&amp;hl=en&amp;user=HIOx9E0AAAAJ&amp;citation_for_view=HIOx9E0AAAAJ:u5HHmVD_uO8C" TargetMode="External"/><Relationship Id="rId2" Type="http://schemas.openxmlformats.org/officeDocument/2006/relationships/slideLayout" Target="../slideLayouts/slideLayout2.xml"/><Relationship Id="rId1" Type="http://schemas.openxmlformats.org/officeDocument/2006/relationships/vmlDrawing" Target="../drawings/vmlDrawing2.vml"/><Relationship Id="rId5" Type="http://schemas.openxmlformats.org/officeDocument/2006/relationships/image" Target="../media/image16.wmf"/><Relationship Id="rId4" Type="http://schemas.openxmlformats.org/officeDocument/2006/relationships/oleObject" Target="../embeddings/oleObject2.bin"/></Relationships>
</file>

<file path=ppt/slides/_rels/slide4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2.xml"/><Relationship Id="rId1" Type="http://schemas.openxmlformats.org/officeDocument/2006/relationships/vmlDrawing" Target="../drawings/vmlDrawing3.vml"/><Relationship Id="rId4" Type="http://schemas.openxmlformats.org/officeDocument/2006/relationships/image" Target="../media/image14.wmf"/></Relationships>
</file>

<file path=ppt/slides/_rels/slide43.xml.rels><?xml version="1.0" encoding="UTF-8" standalone="yes"?>
<Relationships xmlns="http://schemas.openxmlformats.org/package/2006/relationships"><Relationship Id="rId3" Type="http://schemas.openxmlformats.org/officeDocument/2006/relationships/hyperlink" Target="https://docs.google.com/document/d/1JHw7FntqtntZV0qoWsFmcOLcHlM2wv4jt4-ccLUgZNU/edit" TargetMode="External"/><Relationship Id="rId2" Type="http://schemas.openxmlformats.org/officeDocument/2006/relationships/hyperlink" Target="http://de.slideshare.net/egonw/metware" TargetMode="Externa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hyperlink" Target="http://dx.doi.org/10.1016/j.phytochem.2014.10.003" TargetMode="External"/><Relationship Id="rId2" Type="http://schemas.openxmlformats.org/officeDocument/2006/relationships/hyperlink" Target="http://www.ebi.ac.uk/metabolights/reviewerLgTnoHUrFb" TargetMode="External"/><Relationship Id="rId1" Type="http://schemas.openxmlformats.org/officeDocument/2006/relationships/slideLayout" Target="../slideLayouts/slideLayout2.xml"/><Relationship Id="rId4" Type="http://schemas.openxmlformats.org/officeDocument/2006/relationships/hyperlink" Target="http://www.ncbi.nlm.nih.gov/entrez/query.fcgi?cmd=Retrieve&amp;db=PubMed&amp;dopt=Abstract&amp;list_uids=25457500"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20.gif"/><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Shape 100"/>
          <p:cNvSpPr txBox="1">
            <a:spLocks noGrp="1"/>
          </p:cNvSpPr>
          <p:nvPr>
            <p:ph type="ctrTitle"/>
          </p:nvPr>
        </p:nvSpPr>
        <p:spPr>
          <a:prstGeom prst="rect">
            <a:avLst/>
          </a:prstGeom>
        </p:spPr>
        <p:txBody>
          <a:bodyPr lIns="91425" tIns="91425" rIns="91425" bIns="91425" anchor="ctr" anchorCtr="0">
            <a:noAutofit/>
          </a:bodyPr>
          <a:lstStyle/>
          <a:p>
            <a:pPr lvl="0"/>
            <a:r>
              <a:rPr lang="en-US" dirty="0" smtClean="0"/>
              <a:t> </a:t>
            </a:r>
            <a:r>
              <a:rPr lang="en-US" dirty="0"/>
              <a:t>Towards Evidence Codes for </a:t>
            </a:r>
            <a:br>
              <a:rPr lang="en-US" dirty="0"/>
            </a:br>
            <a:r>
              <a:rPr lang="en-US" dirty="0"/>
              <a:t>Metabolite Identification</a:t>
            </a:r>
          </a:p>
        </p:txBody>
      </p:sp>
      <p:sp>
        <p:nvSpPr>
          <p:cNvPr id="101" name="Shape 101"/>
          <p:cNvSpPr txBox="1">
            <a:spLocks noGrp="1"/>
          </p:cNvSpPr>
          <p:nvPr>
            <p:ph type="subTitle" idx="1"/>
          </p:nvPr>
        </p:nvSpPr>
        <p:spPr>
          <a:prstGeom prst="rect">
            <a:avLst/>
          </a:prstGeom>
        </p:spPr>
        <p:txBody>
          <a:bodyPr lIns="91425" tIns="91425" rIns="91425" bIns="91425" anchor="t" anchorCtr="0">
            <a:noAutofit/>
          </a:bodyPr>
          <a:lstStyle/>
          <a:p>
            <a:pPr lvl="0">
              <a:spcBef>
                <a:spcPts val="0"/>
              </a:spcBef>
            </a:pPr>
            <a:r>
              <a:rPr lang="en-US" dirty="0" smtClean="0"/>
              <a:t>Daniel </a:t>
            </a:r>
            <a:r>
              <a:rPr lang="en-US" dirty="0" err="1" smtClean="0"/>
              <a:t>Schober</a:t>
            </a:r>
            <a:r>
              <a:rPr lang="en-US" dirty="0" smtClean="0"/>
              <a:t> </a:t>
            </a:r>
          </a:p>
        </p:txBody>
      </p:sp>
      <p:pic>
        <p:nvPicPr>
          <p:cNvPr id="1026" name="Picture 2" descr="http://europa.eu/about-eu/basic-information/symbols/images/flag_yellow_low.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77200" y="365891"/>
            <a:ext cx="762000" cy="50482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logo_ipb_en"/>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90445" y="5223005"/>
            <a:ext cx="2619375" cy="1000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91835680"/>
      </p:ext>
    </p:extLst>
  </p:cSld>
  <p:clrMapOvr>
    <a:masterClrMapping/>
  </p:clrMapOvr>
  <p:transition spd="slow">
    <p:cut/>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smtClean="0"/>
              <a:t>Drawbacks of simple schemes</a:t>
            </a:r>
            <a:endParaRPr lang="en-US" dirty="0"/>
          </a:p>
        </p:txBody>
      </p:sp>
      <p:sp>
        <p:nvSpPr>
          <p:cNvPr id="3" name="Textplatzhalter 2"/>
          <p:cNvSpPr>
            <a:spLocks noGrp="1"/>
          </p:cNvSpPr>
          <p:nvPr>
            <p:ph type="body" idx="1"/>
          </p:nvPr>
        </p:nvSpPr>
        <p:spPr/>
        <p:txBody>
          <a:bodyPr/>
          <a:lstStyle/>
          <a:p>
            <a:r>
              <a:rPr lang="en-US" dirty="0" smtClean="0">
                <a:sym typeface="Wingdings" panose="05000000000000000000" pitchFamily="2" charset="2"/>
              </a:rPr>
              <a:t>Lack of granularity</a:t>
            </a:r>
          </a:p>
          <a:p>
            <a:pPr lvl="1"/>
            <a:r>
              <a:rPr lang="en-US" dirty="0" smtClean="0">
                <a:sym typeface="Wingdings" panose="05000000000000000000" pitchFamily="2" charset="2"/>
              </a:rPr>
              <a:t>4 </a:t>
            </a:r>
            <a:r>
              <a:rPr lang="en-US" dirty="0">
                <a:sym typeface="Wingdings" panose="05000000000000000000" pitchFamily="2" charset="2"/>
              </a:rPr>
              <a:t>Levels are too </a:t>
            </a:r>
            <a:r>
              <a:rPr lang="en-US" dirty="0" smtClean="0">
                <a:sym typeface="Wingdings" panose="05000000000000000000" pitchFamily="2" charset="2"/>
              </a:rPr>
              <a:t>coarse </a:t>
            </a:r>
            <a:r>
              <a:rPr lang="en-US" dirty="0">
                <a:sym typeface="Wingdings" panose="05000000000000000000" pitchFamily="2" charset="2"/>
              </a:rPr>
              <a:t>grained </a:t>
            </a:r>
          </a:p>
          <a:p>
            <a:r>
              <a:rPr lang="en-US" dirty="0" smtClean="0">
                <a:sym typeface="Wingdings" panose="05000000000000000000" pitchFamily="2" charset="2"/>
              </a:rPr>
              <a:t>Lack of expressiveness</a:t>
            </a:r>
          </a:p>
          <a:p>
            <a:pPr lvl="1"/>
            <a:r>
              <a:rPr lang="en-US" dirty="0" smtClean="0">
                <a:sym typeface="Wingdings" panose="05000000000000000000" pitchFamily="2" charset="2"/>
              </a:rPr>
              <a:t>Not enough search attributes provided</a:t>
            </a:r>
          </a:p>
          <a:p>
            <a:pPr lvl="1"/>
            <a:r>
              <a:rPr lang="en-US" dirty="0" smtClean="0">
                <a:sym typeface="Wingdings" panose="05000000000000000000" pitchFamily="2" charset="2"/>
              </a:rPr>
              <a:t>Assay Evidences not named</a:t>
            </a:r>
          </a:p>
          <a:p>
            <a:r>
              <a:rPr lang="en-US" dirty="0" smtClean="0">
                <a:sym typeface="Wingdings" panose="05000000000000000000" pitchFamily="2" charset="2"/>
              </a:rPr>
              <a:t>Lack of standards back-up</a:t>
            </a:r>
          </a:p>
          <a:p>
            <a:pPr lvl="1"/>
            <a:r>
              <a:rPr lang="en-US" dirty="0" smtClean="0">
                <a:sym typeface="Wingdings" panose="05000000000000000000" pitchFamily="2" charset="2"/>
              </a:rPr>
              <a:t>Absence of ontology</a:t>
            </a:r>
          </a:p>
        </p:txBody>
      </p:sp>
    </p:spTree>
    <p:extLst>
      <p:ext uri="{BB962C8B-B14F-4D97-AF65-F5344CB8AC3E}">
        <p14:creationId xmlns:p14="http://schemas.microsoft.com/office/powerpoint/2010/main" val="271597376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sz="3600" dirty="0" smtClean="0"/>
              <a:t>SEE:</a:t>
            </a:r>
            <a:br>
              <a:rPr lang="en-US" sz="3600" dirty="0" smtClean="0"/>
            </a:br>
            <a:r>
              <a:rPr lang="en-US" sz="3600" dirty="0" smtClean="0"/>
              <a:t>Semantic </a:t>
            </a:r>
            <a:r>
              <a:rPr lang="en-US" sz="3600" dirty="0" err="1"/>
              <a:t>EvidencE</a:t>
            </a:r>
            <a:r>
              <a:rPr lang="en-US" sz="3600" dirty="0"/>
              <a:t> </a:t>
            </a:r>
            <a:r>
              <a:rPr lang="en-US" sz="3600" dirty="0" smtClean="0"/>
              <a:t>ontology </a:t>
            </a:r>
            <a:endParaRPr lang="en-US" sz="3600" dirty="0"/>
          </a:p>
        </p:txBody>
      </p:sp>
      <p:sp>
        <p:nvSpPr>
          <p:cNvPr id="3" name="Textplatzhalter 2"/>
          <p:cNvSpPr>
            <a:spLocks noGrp="1"/>
          </p:cNvSpPr>
          <p:nvPr>
            <p:ph type="body" idx="1"/>
          </p:nvPr>
        </p:nvSpPr>
        <p:spPr>
          <a:xfrm>
            <a:off x="457200" y="1869141"/>
            <a:ext cx="8229600" cy="4525963"/>
          </a:xfrm>
        </p:spPr>
        <p:txBody>
          <a:bodyPr/>
          <a:lstStyle/>
          <a:p>
            <a:pPr marL="203200" indent="0">
              <a:buNone/>
            </a:pPr>
            <a:r>
              <a:rPr lang="en-US" sz="1400" dirty="0" err="1"/>
              <a:t>Bölling</a:t>
            </a:r>
            <a:r>
              <a:rPr lang="en-US" sz="1400" dirty="0"/>
              <a:t> C., </a:t>
            </a:r>
            <a:r>
              <a:rPr lang="en-US" sz="1400" dirty="0" err="1"/>
              <a:t>Weidlich</a:t>
            </a:r>
            <a:r>
              <a:rPr lang="en-US" sz="1400" dirty="0"/>
              <a:t> M., </a:t>
            </a:r>
            <a:r>
              <a:rPr lang="en-US" sz="1400" dirty="0" err="1"/>
              <a:t>Holzhütter</a:t>
            </a:r>
            <a:r>
              <a:rPr lang="en-US" sz="1400" dirty="0"/>
              <a:t> H.G. (2014), </a:t>
            </a:r>
            <a:r>
              <a:rPr lang="en-US" sz="1400" b="1" dirty="0"/>
              <a:t>SEE: structured representation of scientific evidence in the biomedical domain using Semantic Web techniques</a:t>
            </a:r>
            <a:r>
              <a:rPr lang="en-US" sz="1400" dirty="0"/>
              <a:t>. </a:t>
            </a:r>
            <a:r>
              <a:rPr lang="en-US" sz="1400" i="1" dirty="0"/>
              <a:t>J Biomed Semantics</a:t>
            </a:r>
            <a:r>
              <a:rPr lang="en-US" sz="1400" dirty="0"/>
              <a:t>; </a:t>
            </a:r>
            <a:r>
              <a:rPr lang="en-US" sz="1400" b="1" dirty="0"/>
              <a:t>5</a:t>
            </a:r>
            <a:r>
              <a:rPr lang="en-US" sz="1400" dirty="0"/>
              <a:t>(</a:t>
            </a:r>
            <a:r>
              <a:rPr lang="en-US" sz="1400" dirty="0" err="1"/>
              <a:t>Suppl</a:t>
            </a:r>
            <a:r>
              <a:rPr lang="en-US" sz="1400" dirty="0"/>
              <a:t> 1): S1. </a:t>
            </a:r>
            <a:r>
              <a:rPr lang="en-US" sz="1400" dirty="0" err="1"/>
              <a:t>doi</a:t>
            </a:r>
            <a:r>
              <a:rPr lang="en-US" sz="1400" dirty="0"/>
              <a:t>:  10.1186/2041-1480-5-S1-S1 </a:t>
            </a:r>
            <a:endParaRPr lang="en-US" sz="1400" dirty="0" smtClean="0"/>
          </a:p>
          <a:p>
            <a:pPr marL="203200" indent="0">
              <a:buNone/>
            </a:pPr>
            <a:endParaRPr lang="en-US" sz="2000" dirty="0"/>
          </a:p>
          <a:p>
            <a:r>
              <a:rPr lang="en-US" sz="2000" dirty="0" smtClean="0"/>
              <a:t>Generic Approach</a:t>
            </a:r>
          </a:p>
          <a:p>
            <a:pPr lvl="1"/>
            <a:r>
              <a:rPr lang="en-US" sz="1600" dirty="0" smtClean="0"/>
              <a:t>Domain independent</a:t>
            </a:r>
          </a:p>
          <a:p>
            <a:r>
              <a:rPr lang="en-US" sz="2000" dirty="0" smtClean="0"/>
              <a:t>‘Evidence’ </a:t>
            </a:r>
            <a:r>
              <a:rPr lang="en-US" sz="2000" dirty="0"/>
              <a:t>in terms of </a:t>
            </a:r>
            <a:r>
              <a:rPr lang="en-US" sz="2000" dirty="0" smtClean="0"/>
              <a:t>argumentative structure</a:t>
            </a:r>
          </a:p>
          <a:p>
            <a:r>
              <a:rPr lang="en-US" sz="2000" dirty="0" smtClean="0"/>
              <a:t>Applied Description Logics </a:t>
            </a:r>
          </a:p>
          <a:p>
            <a:pPr lvl="1"/>
            <a:r>
              <a:rPr lang="en-US" sz="1600" dirty="0" smtClean="0"/>
              <a:t>Brilliantly formal</a:t>
            </a:r>
          </a:p>
          <a:p>
            <a:pPr lvl="1"/>
            <a:r>
              <a:rPr lang="en-US" sz="1600" dirty="0" smtClean="0"/>
              <a:t>Computer accessible semantics</a:t>
            </a:r>
          </a:p>
          <a:p>
            <a:pPr lvl="1"/>
            <a:r>
              <a:rPr lang="en-US" sz="1600" dirty="0" smtClean="0"/>
              <a:t>Automatic Reasoning</a:t>
            </a:r>
            <a:endParaRPr lang="en-US" sz="1600" dirty="0"/>
          </a:p>
        </p:txBody>
      </p:sp>
    </p:spTree>
    <p:extLst>
      <p:ext uri="{BB962C8B-B14F-4D97-AF65-F5344CB8AC3E}">
        <p14:creationId xmlns:p14="http://schemas.microsoft.com/office/powerpoint/2010/main" val="21775464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en-US"/>
          </a:p>
        </p:txBody>
      </p:sp>
      <p:sp>
        <p:nvSpPr>
          <p:cNvPr id="3" name="Textplatzhalter 2"/>
          <p:cNvSpPr>
            <a:spLocks noGrp="1"/>
          </p:cNvSpPr>
          <p:nvPr>
            <p:ph type="body" idx="1"/>
          </p:nvPr>
        </p:nvSpPr>
        <p:spPr/>
        <p:txBody>
          <a:bodyPr/>
          <a:lstStyle/>
          <a:p>
            <a:endParaRPr lang="en-US"/>
          </a:p>
        </p:txBody>
      </p:sp>
      <p:pic>
        <p:nvPicPr>
          <p:cNvPr id="4" name="Grafik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4962"/>
            <a:ext cx="9144000" cy="6768075"/>
          </a:xfrm>
          <a:prstGeom prst="rect">
            <a:avLst/>
          </a:prstGeom>
        </p:spPr>
      </p:pic>
      <p:sp>
        <p:nvSpPr>
          <p:cNvPr id="5" name="Rechteck 4"/>
          <p:cNvSpPr/>
          <p:nvPr/>
        </p:nvSpPr>
        <p:spPr>
          <a:xfrm flipV="1">
            <a:off x="4786116" y="5683792"/>
            <a:ext cx="1118925" cy="21023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Pfeil nach oben 5"/>
          <p:cNvSpPr/>
          <p:nvPr/>
        </p:nvSpPr>
        <p:spPr>
          <a:xfrm flipV="1">
            <a:off x="4786116" y="4520509"/>
            <a:ext cx="468929" cy="989873"/>
          </a:xfrm>
          <a:prstGeom prst="up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hteck 6"/>
          <p:cNvSpPr/>
          <p:nvPr/>
        </p:nvSpPr>
        <p:spPr>
          <a:xfrm flipV="1">
            <a:off x="3709710" y="4099576"/>
            <a:ext cx="3759726" cy="38387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feld 7"/>
          <p:cNvSpPr txBox="1"/>
          <p:nvPr/>
        </p:nvSpPr>
        <p:spPr>
          <a:xfrm>
            <a:off x="3709710" y="4140766"/>
            <a:ext cx="4163853" cy="338554"/>
          </a:xfrm>
          <a:prstGeom prst="rect">
            <a:avLst/>
          </a:prstGeom>
          <a:noFill/>
        </p:spPr>
        <p:txBody>
          <a:bodyPr wrap="square" rtlCol="0">
            <a:spAutoFit/>
          </a:bodyPr>
          <a:lstStyle/>
          <a:p>
            <a:r>
              <a:rPr lang="en-US" sz="1600" dirty="0" smtClean="0"/>
              <a:t>“May have a role ”</a:t>
            </a:r>
            <a:r>
              <a:rPr lang="en-US" sz="1600" dirty="0" smtClean="0">
                <a:sym typeface="Wingdings" panose="05000000000000000000" pitchFamily="2" charset="2"/>
              </a:rPr>
              <a:t>existential axiom ?</a:t>
            </a:r>
            <a:endParaRPr lang="en-US" sz="1600" dirty="0"/>
          </a:p>
        </p:txBody>
      </p:sp>
    </p:spTree>
    <p:extLst>
      <p:ext uri="{BB962C8B-B14F-4D97-AF65-F5344CB8AC3E}">
        <p14:creationId xmlns:p14="http://schemas.microsoft.com/office/powerpoint/2010/main" val="14281422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smtClean="0"/>
              <a:t>Drawbacks </a:t>
            </a:r>
            <a:br>
              <a:rPr lang="en-US" dirty="0" smtClean="0"/>
            </a:br>
            <a:r>
              <a:rPr lang="en-US" dirty="0" smtClean="0"/>
              <a:t>of generic Schemes</a:t>
            </a:r>
            <a:endParaRPr lang="en-US" dirty="0"/>
          </a:p>
        </p:txBody>
      </p:sp>
      <p:sp>
        <p:nvSpPr>
          <p:cNvPr id="3" name="Textplatzhalter 2"/>
          <p:cNvSpPr>
            <a:spLocks noGrp="1"/>
          </p:cNvSpPr>
          <p:nvPr>
            <p:ph type="body" idx="1"/>
          </p:nvPr>
        </p:nvSpPr>
        <p:spPr>
          <a:xfrm>
            <a:off x="349624" y="1609165"/>
            <a:ext cx="8794376" cy="4525963"/>
          </a:xfrm>
        </p:spPr>
        <p:txBody>
          <a:bodyPr/>
          <a:lstStyle/>
          <a:p>
            <a:r>
              <a:rPr lang="en-US" dirty="0" smtClean="0"/>
              <a:t>Heavy Description Logics</a:t>
            </a:r>
          </a:p>
          <a:p>
            <a:pPr lvl="1"/>
            <a:r>
              <a:rPr lang="en-US" dirty="0" err="1" smtClean="0"/>
              <a:t>Axiomatisation</a:t>
            </a:r>
            <a:endParaRPr lang="en-US" dirty="0" smtClean="0"/>
          </a:p>
          <a:p>
            <a:pPr lvl="2"/>
            <a:r>
              <a:rPr lang="en-US" dirty="0" smtClean="0"/>
              <a:t> </a:t>
            </a:r>
            <a:r>
              <a:rPr lang="en-US" dirty="0" smtClean="0"/>
              <a:t>Relying </a:t>
            </a:r>
            <a:r>
              <a:rPr lang="en-US" dirty="0" smtClean="0"/>
              <a:t>on extensive annotations</a:t>
            </a:r>
          </a:p>
          <a:p>
            <a:pPr lvl="2"/>
            <a:r>
              <a:rPr lang="en-US" dirty="0"/>
              <a:t> </a:t>
            </a:r>
            <a:r>
              <a:rPr lang="en-US" dirty="0" smtClean="0"/>
              <a:t>FOL expertise required</a:t>
            </a:r>
          </a:p>
          <a:p>
            <a:r>
              <a:rPr lang="en-US" dirty="0" smtClean="0"/>
              <a:t>High entry hurdle &amp; hard learning threshold</a:t>
            </a:r>
          </a:p>
          <a:p>
            <a:pPr lvl="1"/>
            <a:r>
              <a:rPr lang="en-US" dirty="0" smtClean="0"/>
              <a:t>Complexity shielding not yet available to users</a:t>
            </a:r>
          </a:p>
          <a:p>
            <a:r>
              <a:rPr lang="en-US" dirty="0" smtClean="0"/>
              <a:t>No </a:t>
            </a:r>
            <a:r>
              <a:rPr lang="en-US" dirty="0" smtClean="0"/>
              <a:t>assay methods </a:t>
            </a:r>
            <a:r>
              <a:rPr lang="en-US" dirty="0" smtClean="0"/>
              <a:t>coverage</a:t>
            </a:r>
          </a:p>
          <a:p>
            <a:r>
              <a:rPr lang="en-US" dirty="0" smtClean="0"/>
              <a:t>Sparse domain coverage</a:t>
            </a:r>
          </a:p>
          <a:p>
            <a:pPr lvl="1"/>
            <a:r>
              <a:rPr lang="en-US" dirty="0" smtClean="0"/>
              <a:t>Due to slow development cycles</a:t>
            </a:r>
          </a:p>
        </p:txBody>
      </p:sp>
    </p:spTree>
    <p:extLst>
      <p:ext uri="{BB962C8B-B14F-4D97-AF65-F5344CB8AC3E}">
        <p14:creationId xmlns:p14="http://schemas.microsoft.com/office/powerpoint/2010/main" val="74456521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smtClean="0"/>
              <a:t>Our Approach</a:t>
            </a:r>
            <a:endParaRPr lang="en-US" dirty="0"/>
          </a:p>
        </p:txBody>
      </p:sp>
      <p:sp>
        <p:nvSpPr>
          <p:cNvPr id="3" name="Textplatzhalter 2"/>
          <p:cNvSpPr>
            <a:spLocks noGrp="1"/>
          </p:cNvSpPr>
          <p:nvPr>
            <p:ph type="body" idx="1"/>
          </p:nvPr>
        </p:nvSpPr>
        <p:spPr>
          <a:xfrm>
            <a:off x="259976" y="1498294"/>
            <a:ext cx="8426824" cy="4989129"/>
          </a:xfrm>
        </p:spPr>
        <p:txBody>
          <a:bodyPr/>
          <a:lstStyle/>
          <a:p>
            <a:pPr marL="203200" indent="0">
              <a:buNone/>
            </a:pPr>
            <a:r>
              <a:rPr lang="en-US" sz="2400" b="1" dirty="0" smtClean="0"/>
              <a:t>Annotate feature assignments with ontology terms</a:t>
            </a:r>
          </a:p>
          <a:p>
            <a:pPr marL="203200" indent="0">
              <a:buNone/>
            </a:pPr>
            <a:endParaRPr lang="en-US" sz="800" b="1" dirty="0" smtClean="0"/>
          </a:p>
          <a:p>
            <a:pPr marL="203200" indent="0">
              <a:buNone/>
            </a:pPr>
            <a:r>
              <a:rPr lang="en-US" sz="2400" b="1" dirty="0" smtClean="0"/>
              <a:t>MIECO</a:t>
            </a:r>
            <a:r>
              <a:rPr lang="en-US" sz="2400" b="1" dirty="0"/>
              <a:t>: M</a:t>
            </a:r>
            <a:r>
              <a:rPr lang="en-US" sz="2400" dirty="0"/>
              <a:t>etabolite </a:t>
            </a:r>
            <a:r>
              <a:rPr lang="en-US" sz="2400" b="1" dirty="0"/>
              <a:t>I</a:t>
            </a:r>
            <a:r>
              <a:rPr lang="en-US" sz="2400" dirty="0"/>
              <a:t>dentification </a:t>
            </a:r>
            <a:r>
              <a:rPr lang="en-US" sz="2400" b="1" dirty="0"/>
              <a:t>E</a:t>
            </a:r>
            <a:r>
              <a:rPr lang="en-US" sz="2400" dirty="0"/>
              <a:t>vidence </a:t>
            </a:r>
            <a:r>
              <a:rPr lang="en-US" sz="2400" b="1" dirty="0"/>
              <a:t>C</a:t>
            </a:r>
            <a:r>
              <a:rPr lang="en-US" sz="2400" dirty="0"/>
              <a:t>ode </a:t>
            </a:r>
            <a:r>
              <a:rPr lang="en-US" sz="2400" b="1" dirty="0"/>
              <a:t>O</a:t>
            </a:r>
            <a:r>
              <a:rPr lang="en-US" sz="2400" dirty="0"/>
              <a:t>ntology</a:t>
            </a:r>
          </a:p>
          <a:p>
            <a:pPr marL="203200" indent="0">
              <a:buNone/>
            </a:pPr>
            <a:endParaRPr lang="de-DE" sz="800" dirty="0" smtClean="0"/>
          </a:p>
          <a:p>
            <a:r>
              <a:rPr lang="de-DE" sz="2000" dirty="0" smtClean="0"/>
              <a:t>Low </a:t>
            </a:r>
            <a:r>
              <a:rPr lang="de-DE" sz="2000" dirty="0" err="1" smtClean="0"/>
              <a:t>entry</a:t>
            </a:r>
            <a:r>
              <a:rPr lang="de-DE" sz="2000" dirty="0" smtClean="0"/>
              <a:t> </a:t>
            </a:r>
            <a:r>
              <a:rPr lang="en-US" sz="2000" dirty="0" smtClean="0"/>
              <a:t>hurdle for bio-community </a:t>
            </a:r>
          </a:p>
          <a:p>
            <a:pPr lvl="1"/>
            <a:r>
              <a:rPr lang="en-US" sz="2000" dirty="0" smtClean="0"/>
              <a:t>Easy to adopt &amp; use</a:t>
            </a:r>
          </a:p>
          <a:p>
            <a:r>
              <a:rPr lang="en-US" sz="2000" dirty="0"/>
              <a:t>Clearly delineated subject </a:t>
            </a:r>
            <a:r>
              <a:rPr lang="en-US" sz="2000" dirty="0" smtClean="0"/>
              <a:t>domain</a:t>
            </a:r>
          </a:p>
          <a:p>
            <a:pPr lvl="1"/>
            <a:r>
              <a:rPr lang="en-US" sz="2000" dirty="0" smtClean="0"/>
              <a:t>Target feature annotation in metabolomics assays</a:t>
            </a:r>
          </a:p>
          <a:p>
            <a:pPr lvl="2"/>
            <a:r>
              <a:rPr lang="en-US" sz="1600" dirty="0" smtClean="0"/>
              <a:t> MS, NMR, IR, UV Spec methods</a:t>
            </a:r>
          </a:p>
          <a:p>
            <a:r>
              <a:rPr lang="en-US" sz="2000" dirty="0" smtClean="0"/>
              <a:t>Pragmatic middle-way </a:t>
            </a:r>
          </a:p>
          <a:p>
            <a:pPr lvl="1"/>
            <a:r>
              <a:rPr lang="en-US" sz="2000" dirty="0" smtClean="0"/>
              <a:t> Usability &amp; </a:t>
            </a:r>
            <a:r>
              <a:rPr lang="en-US" sz="2000" dirty="0" err="1" smtClean="0"/>
              <a:t>Intuitivity</a:t>
            </a:r>
            <a:r>
              <a:rPr lang="en-US" sz="2000" dirty="0" smtClean="0"/>
              <a:t>           vs.</a:t>
            </a:r>
            <a:endParaRPr lang="en-US" sz="2000" dirty="0"/>
          </a:p>
          <a:p>
            <a:pPr lvl="1"/>
            <a:r>
              <a:rPr lang="en-US" sz="2000" dirty="0" smtClean="0"/>
              <a:t> Expressivity &amp; complexity</a:t>
            </a:r>
          </a:p>
          <a:p>
            <a:r>
              <a:rPr lang="en-US" sz="2000" dirty="0" smtClean="0"/>
              <a:t>Retain </a:t>
            </a:r>
            <a:r>
              <a:rPr lang="en-US" sz="2000" dirty="0"/>
              <a:t>mappings to earlier </a:t>
            </a:r>
            <a:r>
              <a:rPr lang="en-US" sz="2000" dirty="0" smtClean="0"/>
              <a:t>schemes</a:t>
            </a:r>
            <a:endParaRPr lang="en-US" sz="2000" dirty="0"/>
          </a:p>
          <a:p>
            <a:endParaRPr lang="en-US" dirty="0"/>
          </a:p>
        </p:txBody>
      </p:sp>
    </p:spTree>
    <p:extLst>
      <p:ext uri="{BB962C8B-B14F-4D97-AF65-F5344CB8AC3E}">
        <p14:creationId xmlns:p14="http://schemas.microsoft.com/office/powerpoint/2010/main" val="280773503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smtClean="0"/>
              <a:t>Annotation Term Pattern</a:t>
            </a:r>
            <a:endParaRPr lang="en-US" dirty="0"/>
          </a:p>
        </p:txBody>
      </p:sp>
      <p:sp>
        <p:nvSpPr>
          <p:cNvPr id="3" name="Textplatzhalter 2"/>
          <p:cNvSpPr>
            <a:spLocks noGrp="1"/>
          </p:cNvSpPr>
          <p:nvPr>
            <p:ph type="body" idx="1"/>
          </p:nvPr>
        </p:nvSpPr>
        <p:spPr>
          <a:xfrm>
            <a:off x="321873" y="1698899"/>
            <a:ext cx="7815431" cy="2632766"/>
          </a:xfrm>
          <a:noFill/>
        </p:spPr>
        <p:txBody>
          <a:bodyPr/>
          <a:lstStyle/>
          <a:p>
            <a:pPr marL="203200" indent="0">
              <a:buNone/>
            </a:pPr>
            <a:r>
              <a:rPr lang="en-US" sz="2400" dirty="0" smtClean="0"/>
              <a:t>Samples are annotated with …</a:t>
            </a:r>
          </a:p>
          <a:p>
            <a:pPr marL="203200" indent="0">
              <a:buNone/>
            </a:pPr>
            <a:endParaRPr lang="en-US" sz="2400" b="1" dirty="0">
              <a:solidFill>
                <a:srgbClr val="00B0F0"/>
              </a:solidFill>
            </a:endParaRPr>
          </a:p>
          <a:p>
            <a:pPr marL="203200" indent="0">
              <a:buNone/>
            </a:pPr>
            <a:r>
              <a:rPr lang="en-US" sz="2400" b="1" dirty="0" smtClean="0">
                <a:solidFill>
                  <a:srgbClr val="00B0F0"/>
                </a:solidFill>
              </a:rPr>
              <a:t>Annotation</a:t>
            </a:r>
            <a:r>
              <a:rPr lang="en-US" sz="2400" b="1" dirty="0" smtClean="0"/>
              <a:t> </a:t>
            </a:r>
            <a:r>
              <a:rPr lang="en-US" sz="2400" i="1" dirty="0"/>
              <a:t>of</a:t>
            </a:r>
            <a:r>
              <a:rPr lang="en-US" sz="2400" dirty="0"/>
              <a:t> </a:t>
            </a:r>
            <a:r>
              <a:rPr lang="en-US" sz="2400" b="1" dirty="0" err="1" smtClean="0">
                <a:solidFill>
                  <a:srgbClr val="B47C0C"/>
                </a:solidFill>
              </a:rPr>
              <a:t>MolecularStructure</a:t>
            </a:r>
            <a:r>
              <a:rPr lang="en-US" sz="2400" b="1" dirty="0" smtClean="0">
                <a:solidFill>
                  <a:srgbClr val="B47C0C"/>
                </a:solidFill>
              </a:rPr>
              <a:t> </a:t>
            </a:r>
            <a:r>
              <a:rPr lang="en-US" sz="2400" i="1" dirty="0" smtClean="0"/>
              <a:t>by</a:t>
            </a:r>
          </a:p>
          <a:p>
            <a:pPr marL="203200" indent="0">
              <a:buNone/>
            </a:pPr>
            <a:r>
              <a:rPr lang="en-US" sz="2400" b="1" dirty="0" smtClean="0">
                <a:solidFill>
                  <a:schemeClr val="bg2">
                    <a:lumMod val="60000"/>
                    <a:lumOff val="40000"/>
                  </a:schemeClr>
                </a:solidFill>
              </a:rPr>
              <a:t>Assay</a:t>
            </a:r>
            <a:r>
              <a:rPr lang="en-US" sz="2400" b="1" dirty="0" smtClean="0"/>
              <a:t> </a:t>
            </a:r>
            <a:r>
              <a:rPr lang="en-US" sz="2400" i="1" dirty="0" smtClean="0"/>
              <a:t>used in</a:t>
            </a:r>
            <a:endParaRPr lang="en-US" sz="2400" dirty="0"/>
          </a:p>
          <a:p>
            <a:pPr marL="203200" indent="0">
              <a:buNone/>
            </a:pPr>
            <a:r>
              <a:rPr lang="en-US" sz="2400" b="1" dirty="0" err="1" smtClean="0">
                <a:solidFill>
                  <a:schemeClr val="accent1"/>
                </a:solidFill>
              </a:rPr>
              <a:t>AssertionType</a:t>
            </a:r>
            <a:endParaRPr lang="en-US" sz="2400" dirty="0">
              <a:solidFill>
                <a:schemeClr val="accent1"/>
              </a:solidFill>
            </a:endParaRPr>
          </a:p>
          <a:p>
            <a:pPr marL="203200" indent="0">
              <a:buNone/>
            </a:pPr>
            <a:endParaRPr lang="en-US" dirty="0" smtClean="0"/>
          </a:p>
          <a:p>
            <a:endParaRPr lang="en-US" dirty="0"/>
          </a:p>
        </p:txBody>
      </p:sp>
      <p:sp>
        <p:nvSpPr>
          <p:cNvPr id="5" name="Pfeil nach unten 4"/>
          <p:cNvSpPr/>
          <p:nvPr/>
        </p:nvSpPr>
        <p:spPr>
          <a:xfrm>
            <a:off x="2183149" y="4453962"/>
            <a:ext cx="591671" cy="590485"/>
          </a:xfrm>
          <a:prstGeom prst="downArrow">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2"/>
              </a:solidFill>
            </a:endParaRPr>
          </a:p>
        </p:txBody>
      </p:sp>
      <p:sp>
        <p:nvSpPr>
          <p:cNvPr id="6" name="Textfeld 5"/>
          <p:cNvSpPr txBox="1"/>
          <p:nvPr/>
        </p:nvSpPr>
        <p:spPr>
          <a:xfrm>
            <a:off x="2894011" y="4464418"/>
            <a:ext cx="1794081" cy="461665"/>
          </a:xfrm>
          <a:prstGeom prst="rect">
            <a:avLst/>
          </a:prstGeom>
          <a:noFill/>
        </p:spPr>
        <p:txBody>
          <a:bodyPr wrap="none" rtlCol="0">
            <a:spAutoFit/>
          </a:bodyPr>
          <a:lstStyle/>
          <a:p>
            <a:r>
              <a:rPr lang="en-US" sz="2400" dirty="0" smtClean="0">
                <a:solidFill>
                  <a:schemeClr val="accent6"/>
                </a:solidFill>
              </a:rPr>
              <a:t>for example</a:t>
            </a:r>
            <a:endParaRPr lang="en-US" sz="2400" dirty="0">
              <a:solidFill>
                <a:schemeClr val="accent6"/>
              </a:solidFill>
            </a:endParaRPr>
          </a:p>
        </p:txBody>
      </p:sp>
      <p:sp>
        <p:nvSpPr>
          <p:cNvPr id="7" name="Textfeld 6"/>
          <p:cNvSpPr txBox="1"/>
          <p:nvPr/>
        </p:nvSpPr>
        <p:spPr>
          <a:xfrm>
            <a:off x="292248" y="5207344"/>
            <a:ext cx="8791689" cy="1569660"/>
          </a:xfrm>
          <a:prstGeom prst="rect">
            <a:avLst/>
          </a:prstGeom>
          <a:noFill/>
        </p:spPr>
        <p:txBody>
          <a:bodyPr wrap="square" rtlCol="0">
            <a:spAutoFit/>
          </a:bodyPr>
          <a:lstStyle/>
          <a:p>
            <a:pPr marL="203200" lvl="0">
              <a:spcBef>
                <a:spcPts val="640"/>
              </a:spcBef>
              <a:buClr>
                <a:srgbClr val="41457E"/>
              </a:buClr>
              <a:buSzPct val="100000"/>
            </a:pPr>
            <a:r>
              <a:rPr lang="en-US" sz="2400" b="1" dirty="0">
                <a:solidFill>
                  <a:srgbClr val="00B0F0"/>
                </a:solidFill>
              </a:rPr>
              <a:t>Identification</a:t>
            </a:r>
            <a:r>
              <a:rPr lang="en-US" sz="2400" dirty="0">
                <a:solidFill>
                  <a:srgbClr val="41457E"/>
                </a:solidFill>
              </a:rPr>
              <a:t> </a:t>
            </a:r>
            <a:r>
              <a:rPr lang="en-US" sz="2400" i="1" dirty="0">
                <a:solidFill>
                  <a:srgbClr val="41457E"/>
                </a:solidFill>
              </a:rPr>
              <a:t>of </a:t>
            </a:r>
            <a:r>
              <a:rPr lang="en-US" sz="2400" b="1" dirty="0" smtClean="0">
                <a:solidFill>
                  <a:srgbClr val="B47C0C"/>
                </a:solidFill>
              </a:rPr>
              <a:t>Guanosine </a:t>
            </a:r>
            <a:r>
              <a:rPr lang="en-US" sz="2400" i="1" dirty="0" smtClean="0">
                <a:solidFill>
                  <a:srgbClr val="41457E"/>
                </a:solidFill>
              </a:rPr>
              <a:t>by</a:t>
            </a:r>
            <a:r>
              <a:rPr lang="en-US" sz="2400" dirty="0" smtClean="0">
                <a:solidFill>
                  <a:srgbClr val="41457E"/>
                </a:solidFill>
              </a:rPr>
              <a:t> </a:t>
            </a:r>
            <a:endParaRPr lang="en-US" sz="2400" b="1" dirty="0" smtClean="0">
              <a:solidFill>
                <a:srgbClr val="B47C0C"/>
              </a:solidFill>
            </a:endParaRPr>
          </a:p>
          <a:p>
            <a:pPr marL="203200" lvl="0">
              <a:spcBef>
                <a:spcPts val="640"/>
              </a:spcBef>
              <a:buClr>
                <a:srgbClr val="41457E"/>
              </a:buClr>
              <a:buSzPct val="100000"/>
            </a:pPr>
            <a:r>
              <a:rPr lang="en-US" sz="2400" b="1" dirty="0" smtClean="0">
                <a:solidFill>
                  <a:schemeClr val="bg2">
                    <a:lumMod val="60000"/>
                    <a:lumOff val="40000"/>
                  </a:schemeClr>
                </a:solidFill>
              </a:rPr>
              <a:t>‘</a:t>
            </a:r>
            <a:r>
              <a:rPr lang="en-US" sz="2400" b="1" dirty="0">
                <a:solidFill>
                  <a:schemeClr val="bg2">
                    <a:lumMod val="60000"/>
                    <a:lumOff val="40000"/>
                  </a:schemeClr>
                </a:solidFill>
              </a:rPr>
              <a:t>LCMS fragmentation pattern’ </a:t>
            </a:r>
            <a:r>
              <a:rPr lang="en-US" sz="2400" i="1" dirty="0" smtClean="0">
                <a:solidFill>
                  <a:srgbClr val="41457E"/>
                </a:solidFill>
              </a:rPr>
              <a:t>used in</a:t>
            </a:r>
            <a:r>
              <a:rPr lang="en-US" sz="2400" dirty="0" smtClean="0">
                <a:solidFill>
                  <a:srgbClr val="41457E"/>
                </a:solidFill>
              </a:rPr>
              <a:t> </a:t>
            </a:r>
          </a:p>
          <a:p>
            <a:pPr marL="203200" lvl="0">
              <a:spcBef>
                <a:spcPts val="640"/>
              </a:spcBef>
              <a:buClr>
                <a:srgbClr val="41457E"/>
              </a:buClr>
              <a:buSzPct val="100000"/>
            </a:pPr>
            <a:r>
              <a:rPr lang="en-US" sz="2400" b="1" dirty="0" smtClean="0">
                <a:solidFill>
                  <a:schemeClr val="accent1"/>
                </a:solidFill>
              </a:rPr>
              <a:t>‘</a:t>
            </a:r>
            <a:r>
              <a:rPr lang="en-US" sz="2400" b="1" dirty="0">
                <a:solidFill>
                  <a:schemeClr val="accent1"/>
                </a:solidFill>
              </a:rPr>
              <a:t>Similarity assertion to authentic </a:t>
            </a:r>
            <a:r>
              <a:rPr lang="en-US" sz="2400" b="1" dirty="0" smtClean="0">
                <a:solidFill>
                  <a:schemeClr val="accent1"/>
                </a:solidFill>
              </a:rPr>
              <a:t>reference </a:t>
            </a:r>
            <a:r>
              <a:rPr lang="en-US" sz="2400" b="1" dirty="0">
                <a:solidFill>
                  <a:schemeClr val="accent1"/>
                </a:solidFill>
              </a:rPr>
              <a:t>standard’</a:t>
            </a:r>
          </a:p>
          <a:p>
            <a:endParaRPr lang="en-US" dirty="0"/>
          </a:p>
        </p:txBody>
      </p:sp>
    </p:spTree>
    <p:extLst>
      <p:ext uri="{BB962C8B-B14F-4D97-AF65-F5344CB8AC3E}">
        <p14:creationId xmlns:p14="http://schemas.microsoft.com/office/powerpoint/2010/main" val="305942397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smtClean="0"/>
              <a:t>Basic ontology modules</a:t>
            </a:r>
            <a:endParaRPr lang="en-US" dirty="0"/>
          </a:p>
        </p:txBody>
      </p:sp>
      <p:sp>
        <p:nvSpPr>
          <p:cNvPr id="3" name="Textplatzhalter 2"/>
          <p:cNvSpPr>
            <a:spLocks noGrp="1"/>
          </p:cNvSpPr>
          <p:nvPr>
            <p:ph type="body" idx="1"/>
          </p:nvPr>
        </p:nvSpPr>
        <p:spPr>
          <a:xfrm>
            <a:off x="176270" y="2631141"/>
            <a:ext cx="8510530" cy="4525963"/>
          </a:xfrm>
        </p:spPr>
        <p:txBody>
          <a:bodyPr/>
          <a:lstStyle/>
          <a:p>
            <a:pPr marL="203200" indent="0">
              <a:buNone/>
            </a:pPr>
            <a:r>
              <a:rPr lang="en-US" sz="2800" dirty="0" smtClean="0"/>
              <a:t>What branches are required in the ontology ?</a:t>
            </a:r>
          </a:p>
          <a:p>
            <a:pPr marL="203200" indent="0">
              <a:buNone/>
            </a:pPr>
            <a:r>
              <a:rPr lang="en-US" sz="2800" dirty="0" smtClean="0"/>
              <a:t>What are basic modules describe MI evidence ?</a:t>
            </a:r>
            <a:endParaRPr lang="en-US" sz="2800" dirty="0"/>
          </a:p>
        </p:txBody>
      </p:sp>
    </p:spTree>
    <p:extLst>
      <p:ext uri="{BB962C8B-B14F-4D97-AF65-F5344CB8AC3E}">
        <p14:creationId xmlns:p14="http://schemas.microsoft.com/office/powerpoint/2010/main" val="257846080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Taxonomy</a:t>
            </a:r>
            <a:r>
              <a:rPr lang="de-DE" dirty="0" smtClean="0"/>
              <a:t> </a:t>
            </a:r>
            <a:r>
              <a:rPr lang="de-DE" dirty="0" err="1" smtClean="0"/>
              <a:t>of</a:t>
            </a:r>
            <a:r>
              <a:rPr lang="de-DE" dirty="0" smtClean="0"/>
              <a:t> </a:t>
            </a:r>
            <a:br>
              <a:rPr lang="de-DE" dirty="0" smtClean="0"/>
            </a:br>
            <a:r>
              <a:rPr lang="de-DE" dirty="0" err="1" smtClean="0"/>
              <a:t>Molecular</a:t>
            </a:r>
            <a:r>
              <a:rPr lang="de-DE" dirty="0" smtClean="0"/>
              <a:t> </a:t>
            </a:r>
            <a:r>
              <a:rPr lang="de-DE" dirty="0" err="1" smtClean="0"/>
              <a:t>Structures</a:t>
            </a:r>
            <a:endParaRPr lang="en-US" dirty="0"/>
          </a:p>
        </p:txBody>
      </p:sp>
      <p:sp>
        <p:nvSpPr>
          <p:cNvPr id="4" name="Rechteck 3"/>
          <p:cNvSpPr/>
          <p:nvPr/>
        </p:nvSpPr>
        <p:spPr>
          <a:xfrm>
            <a:off x="2286000" y="3167390"/>
            <a:ext cx="4572000" cy="523220"/>
          </a:xfrm>
          <a:prstGeom prst="rect">
            <a:avLst/>
          </a:prstGeom>
        </p:spPr>
        <p:txBody>
          <a:bodyPr>
            <a:spAutoFit/>
          </a:bodyPr>
          <a:lstStyle/>
          <a:p>
            <a:r>
              <a:rPr lang="en-US" dirty="0"/>
              <a:t>http://phenomenal-h2020.eu/home/workpackages/wp8-data-provenance-compliance-and-integrity/</a:t>
            </a:r>
          </a:p>
        </p:txBody>
      </p:sp>
      <p:pic>
        <p:nvPicPr>
          <p:cNvPr id="5" name="Grafik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93178" y="1991981"/>
            <a:ext cx="10338059" cy="4866019"/>
          </a:xfrm>
          <a:prstGeom prst="rect">
            <a:avLst/>
          </a:prstGeom>
        </p:spPr>
      </p:pic>
      <p:sp>
        <p:nvSpPr>
          <p:cNvPr id="6" name="Nach links gekrümmter Pfeil 5"/>
          <p:cNvSpPr/>
          <p:nvPr/>
        </p:nvSpPr>
        <p:spPr>
          <a:xfrm flipV="1">
            <a:off x="4768032" y="2096623"/>
            <a:ext cx="570155" cy="1567190"/>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 name="Textfeld 6"/>
          <p:cNvSpPr txBox="1"/>
          <p:nvPr/>
        </p:nvSpPr>
        <p:spPr>
          <a:xfrm>
            <a:off x="5199820" y="3250628"/>
            <a:ext cx="1029449" cy="307777"/>
          </a:xfrm>
          <a:prstGeom prst="rect">
            <a:avLst/>
          </a:prstGeom>
          <a:noFill/>
        </p:spPr>
        <p:txBody>
          <a:bodyPr wrap="none" rtlCol="0">
            <a:spAutoFit/>
          </a:bodyPr>
          <a:lstStyle/>
          <a:p>
            <a:r>
              <a:rPr lang="en-US" dirty="0" err="1" smtClean="0">
                <a:solidFill>
                  <a:schemeClr val="accent1"/>
                </a:solidFill>
              </a:rPr>
              <a:t>memberOf</a:t>
            </a:r>
            <a:endParaRPr lang="en-US" dirty="0">
              <a:solidFill>
                <a:schemeClr val="accent1"/>
              </a:solidFill>
            </a:endParaRPr>
          </a:p>
        </p:txBody>
      </p:sp>
      <p:sp>
        <p:nvSpPr>
          <p:cNvPr id="8" name="Nach links gekrümmter Pfeil 7"/>
          <p:cNvSpPr/>
          <p:nvPr/>
        </p:nvSpPr>
        <p:spPr>
          <a:xfrm flipV="1">
            <a:off x="4482954" y="3543417"/>
            <a:ext cx="570155" cy="1567190"/>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 name="Textfeld 8"/>
          <p:cNvSpPr txBox="1"/>
          <p:nvPr/>
        </p:nvSpPr>
        <p:spPr>
          <a:xfrm>
            <a:off x="4933159" y="4712130"/>
            <a:ext cx="681597" cy="307777"/>
          </a:xfrm>
          <a:prstGeom prst="rect">
            <a:avLst/>
          </a:prstGeom>
          <a:noFill/>
        </p:spPr>
        <p:txBody>
          <a:bodyPr wrap="none" rtlCol="0">
            <a:spAutoFit/>
          </a:bodyPr>
          <a:lstStyle/>
          <a:p>
            <a:r>
              <a:rPr lang="en-US" dirty="0" err="1" smtClean="0">
                <a:solidFill>
                  <a:schemeClr val="accent1"/>
                </a:solidFill>
              </a:rPr>
              <a:t>partOf</a:t>
            </a:r>
            <a:endParaRPr lang="en-US" dirty="0">
              <a:solidFill>
                <a:schemeClr val="accent1"/>
              </a:solidFill>
            </a:endParaRPr>
          </a:p>
        </p:txBody>
      </p:sp>
      <p:sp>
        <p:nvSpPr>
          <p:cNvPr id="10" name="Rechteck 9"/>
          <p:cNvSpPr/>
          <p:nvPr/>
        </p:nvSpPr>
        <p:spPr>
          <a:xfrm>
            <a:off x="0" y="1499774"/>
            <a:ext cx="4859022" cy="523220"/>
          </a:xfrm>
          <a:prstGeom prst="rect">
            <a:avLst/>
          </a:prstGeom>
        </p:spPr>
        <p:txBody>
          <a:bodyPr wrap="none">
            <a:spAutoFit/>
          </a:bodyPr>
          <a:lstStyle/>
          <a:p>
            <a:r>
              <a:rPr lang="en-US" sz="2800" b="1" dirty="0" err="1">
                <a:solidFill>
                  <a:srgbClr val="B47C0C"/>
                </a:solidFill>
              </a:rPr>
              <a:t>MolecularStructureElement</a:t>
            </a:r>
            <a:endParaRPr lang="en-US" sz="2800" dirty="0"/>
          </a:p>
        </p:txBody>
      </p:sp>
    </p:spTree>
    <p:extLst>
      <p:ext uri="{BB962C8B-B14F-4D97-AF65-F5344CB8AC3E}">
        <p14:creationId xmlns:p14="http://schemas.microsoft.com/office/powerpoint/2010/main" val="2347010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P spid="8" grpId="0" animBg="1"/>
      <p:bldP spid="9"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Taxonomy</a:t>
            </a:r>
            <a:r>
              <a:rPr lang="de-DE" dirty="0" smtClean="0"/>
              <a:t> </a:t>
            </a:r>
            <a:r>
              <a:rPr lang="de-DE" dirty="0" err="1" smtClean="0"/>
              <a:t>of</a:t>
            </a:r>
            <a:r>
              <a:rPr lang="de-DE" dirty="0" smtClean="0"/>
              <a:t> </a:t>
            </a:r>
            <a:r>
              <a:rPr lang="de-DE" dirty="0" err="1" smtClean="0"/>
              <a:t>Assertions</a:t>
            </a:r>
            <a:endParaRPr lang="en-US" dirty="0"/>
          </a:p>
        </p:txBody>
      </p:sp>
      <p:sp>
        <p:nvSpPr>
          <p:cNvPr id="3" name="Textplatzhalter 2"/>
          <p:cNvSpPr>
            <a:spLocks noGrp="1"/>
          </p:cNvSpPr>
          <p:nvPr>
            <p:ph type="body" idx="1"/>
          </p:nvPr>
        </p:nvSpPr>
        <p:spPr>
          <a:xfrm>
            <a:off x="224183" y="1698812"/>
            <a:ext cx="8229600" cy="4525963"/>
          </a:xfrm>
        </p:spPr>
        <p:txBody>
          <a:bodyPr/>
          <a:lstStyle/>
          <a:p>
            <a:pPr marL="203200" indent="0">
              <a:buNone/>
            </a:pPr>
            <a:r>
              <a:rPr lang="en-US" b="1" dirty="0" err="1" smtClean="0">
                <a:solidFill>
                  <a:schemeClr val="accent1"/>
                </a:solidFill>
              </a:rPr>
              <a:t>AssertionType</a:t>
            </a:r>
            <a:endParaRPr lang="en-US" dirty="0">
              <a:solidFill>
                <a:schemeClr val="accent1"/>
              </a:solidFill>
            </a:endParaRPr>
          </a:p>
          <a:p>
            <a:pPr marL="203200" indent="0">
              <a:buNone/>
            </a:pPr>
            <a:endParaRPr lang="en-US" dirty="0"/>
          </a:p>
        </p:txBody>
      </p:sp>
      <p:pic>
        <p:nvPicPr>
          <p:cNvPr id="4" name="Grafik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4183" y="2778077"/>
            <a:ext cx="8919817" cy="2584609"/>
          </a:xfrm>
          <a:prstGeom prst="rect">
            <a:avLst/>
          </a:prstGeom>
        </p:spPr>
      </p:pic>
    </p:spTree>
    <p:extLst>
      <p:ext uri="{BB962C8B-B14F-4D97-AF65-F5344CB8AC3E}">
        <p14:creationId xmlns:p14="http://schemas.microsoft.com/office/powerpoint/2010/main" val="138484024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367553" y="140166"/>
            <a:ext cx="8229600" cy="1143000"/>
          </a:xfrm>
        </p:spPr>
        <p:txBody>
          <a:bodyPr/>
          <a:lstStyle/>
          <a:p>
            <a:r>
              <a:rPr lang="en-US" dirty="0" smtClean="0"/>
              <a:t>Taxonomy of </a:t>
            </a:r>
            <a:r>
              <a:rPr lang="en-US" dirty="0" err="1" smtClean="0"/>
              <a:t>AssayCharacteristics</a:t>
            </a:r>
            <a:endParaRPr lang="en-US" dirty="0"/>
          </a:p>
        </p:txBody>
      </p:sp>
      <p:sp>
        <p:nvSpPr>
          <p:cNvPr id="3" name="Textplatzhalter 2"/>
          <p:cNvSpPr>
            <a:spLocks noGrp="1"/>
          </p:cNvSpPr>
          <p:nvPr>
            <p:ph type="body" idx="1"/>
          </p:nvPr>
        </p:nvSpPr>
        <p:spPr>
          <a:xfrm>
            <a:off x="1647021" y="1743419"/>
            <a:ext cx="6813933" cy="4525963"/>
          </a:xfrm>
        </p:spPr>
        <p:txBody>
          <a:bodyPr/>
          <a:lstStyle/>
          <a:p>
            <a:pPr marL="203200" indent="0">
              <a:buNone/>
            </a:pPr>
            <a:r>
              <a:rPr lang="en-US" b="1" dirty="0" smtClean="0">
                <a:solidFill>
                  <a:schemeClr val="bg2">
                    <a:lumMod val="60000"/>
                    <a:lumOff val="40000"/>
                  </a:schemeClr>
                </a:solidFill>
              </a:rPr>
              <a:t>Assay</a:t>
            </a:r>
          </a:p>
          <a:p>
            <a:pPr marL="889000" indent="-285750">
              <a:buFont typeface="Arial" panose="020B0604020202020204" pitchFamily="34" charset="0"/>
              <a:buChar char="•"/>
            </a:pPr>
            <a:r>
              <a:rPr lang="en-US" sz="1800" dirty="0" smtClean="0"/>
              <a:t>Assay Types</a:t>
            </a:r>
          </a:p>
          <a:p>
            <a:pPr marL="1289050" lvl="1" indent="-285750">
              <a:buFont typeface="Arial" panose="020B0604020202020204" pitchFamily="34" charset="0"/>
              <a:buChar char="•"/>
            </a:pPr>
            <a:r>
              <a:rPr lang="en-US" sz="1400" dirty="0" smtClean="0"/>
              <a:t>MS</a:t>
            </a:r>
          </a:p>
          <a:p>
            <a:pPr marL="1289050" lvl="1" indent="-285750">
              <a:buFont typeface="Arial" panose="020B0604020202020204" pitchFamily="34" charset="0"/>
              <a:buChar char="•"/>
            </a:pPr>
            <a:r>
              <a:rPr lang="en-US" sz="1400" dirty="0" smtClean="0"/>
              <a:t>NMR</a:t>
            </a:r>
          </a:p>
          <a:p>
            <a:pPr marL="1289050" lvl="1" indent="-285750">
              <a:buFont typeface="Arial" panose="020B0604020202020204" pitchFamily="34" charset="0"/>
              <a:buChar char="•"/>
            </a:pPr>
            <a:r>
              <a:rPr lang="en-US" sz="1400" dirty="0" smtClean="0"/>
              <a:t>IR Spec</a:t>
            </a:r>
          </a:p>
          <a:p>
            <a:pPr marL="1289050" lvl="1" indent="-285750">
              <a:buFont typeface="Arial" panose="020B0604020202020204" pitchFamily="34" charset="0"/>
              <a:buChar char="•"/>
            </a:pPr>
            <a:r>
              <a:rPr lang="en-US" sz="1400" dirty="0" smtClean="0"/>
              <a:t>UV Spec</a:t>
            </a:r>
          </a:p>
          <a:p>
            <a:pPr marL="1289050" lvl="1" indent="-285750">
              <a:buFont typeface="Arial" panose="020B0604020202020204" pitchFamily="34" charset="0"/>
              <a:buChar char="•"/>
            </a:pPr>
            <a:endParaRPr lang="en-US" sz="1400" dirty="0" smtClean="0"/>
          </a:p>
          <a:p>
            <a:pPr marL="889000" indent="-285750">
              <a:buFont typeface="Arial" panose="020B0604020202020204" pitchFamily="34" charset="0"/>
              <a:buChar char="•"/>
            </a:pPr>
            <a:r>
              <a:rPr lang="en-US" sz="1800" dirty="0" smtClean="0"/>
              <a:t>Assay Properties</a:t>
            </a:r>
          </a:p>
          <a:p>
            <a:pPr marL="1289050" lvl="1" indent="-285750">
              <a:buFont typeface="Arial" panose="020B0604020202020204" pitchFamily="34" charset="0"/>
              <a:buChar char="•"/>
            </a:pPr>
            <a:r>
              <a:rPr lang="en-US" sz="1400" dirty="0" smtClean="0"/>
              <a:t>Mass Spec Properties</a:t>
            </a:r>
            <a:endParaRPr lang="en-US" sz="1400" dirty="0"/>
          </a:p>
          <a:p>
            <a:pPr marL="1803400" lvl="5" indent="-285750">
              <a:buFont typeface="Arial" panose="020B0604020202020204" pitchFamily="34" charset="0"/>
              <a:buChar char="•"/>
            </a:pPr>
            <a:r>
              <a:rPr lang="en-US" sz="1600" dirty="0">
                <a:solidFill>
                  <a:schemeClr val="accent6"/>
                </a:solidFill>
              </a:rPr>
              <a:t>MS, MS2, </a:t>
            </a:r>
          </a:p>
          <a:p>
            <a:pPr marL="1803400" lvl="5" indent="-285750">
              <a:buFont typeface="Arial" panose="020B0604020202020204" pitchFamily="34" charset="0"/>
              <a:buChar char="•"/>
            </a:pPr>
            <a:r>
              <a:rPr lang="en-US" sz="1600" dirty="0" smtClean="0">
                <a:solidFill>
                  <a:schemeClr val="accent6"/>
                </a:solidFill>
              </a:rPr>
              <a:t>RT</a:t>
            </a:r>
            <a:r>
              <a:rPr lang="en-US" sz="1600" dirty="0">
                <a:solidFill>
                  <a:schemeClr val="accent6"/>
                </a:solidFill>
              </a:rPr>
              <a:t>, </a:t>
            </a:r>
          </a:p>
          <a:p>
            <a:pPr marL="1803400" lvl="5" indent="-285750">
              <a:buFont typeface="Arial" panose="020B0604020202020204" pitchFamily="34" charset="0"/>
              <a:buChar char="•"/>
            </a:pPr>
            <a:r>
              <a:rPr lang="en-US" sz="1600" dirty="0" smtClean="0">
                <a:solidFill>
                  <a:schemeClr val="accent6"/>
                </a:solidFill>
              </a:rPr>
              <a:t>Isotope data</a:t>
            </a:r>
          </a:p>
          <a:p>
            <a:pPr marL="1803400" lvl="5" indent="-285750">
              <a:buFont typeface="Arial" panose="020B0604020202020204" pitchFamily="34" charset="0"/>
              <a:buChar char="•"/>
            </a:pPr>
            <a:r>
              <a:rPr lang="en-US" sz="1600" dirty="0" smtClean="0">
                <a:solidFill>
                  <a:schemeClr val="accent6"/>
                </a:solidFill>
              </a:rPr>
              <a:t>adduct data</a:t>
            </a:r>
            <a:endParaRPr lang="en-US" sz="1600" dirty="0">
              <a:solidFill>
                <a:schemeClr val="accent6"/>
              </a:solidFill>
            </a:endParaRPr>
          </a:p>
          <a:p>
            <a:pPr marL="1803400" lvl="5" indent="-285750">
              <a:buFont typeface="Arial" panose="020B0604020202020204" pitchFamily="34" charset="0"/>
              <a:buChar char="•"/>
            </a:pPr>
            <a:r>
              <a:rPr lang="en-US" sz="1600" dirty="0">
                <a:solidFill>
                  <a:schemeClr val="accent6"/>
                </a:solidFill>
              </a:rPr>
              <a:t>quantifier </a:t>
            </a:r>
            <a:r>
              <a:rPr lang="en-US" sz="1600" dirty="0" smtClean="0">
                <a:solidFill>
                  <a:schemeClr val="accent6"/>
                </a:solidFill>
              </a:rPr>
              <a:t>Ions</a:t>
            </a:r>
            <a:endParaRPr lang="en-US" sz="1600" dirty="0">
              <a:solidFill>
                <a:schemeClr val="accent6"/>
              </a:solidFill>
            </a:endParaRPr>
          </a:p>
          <a:p>
            <a:pPr marL="603250" lvl="1" indent="0">
              <a:buNone/>
            </a:pPr>
            <a:endParaRPr lang="en-US" sz="1600" dirty="0"/>
          </a:p>
        </p:txBody>
      </p:sp>
    </p:spTree>
    <p:extLst>
      <p:ext uri="{BB962C8B-B14F-4D97-AF65-F5344CB8AC3E}">
        <p14:creationId xmlns:p14="http://schemas.microsoft.com/office/powerpoint/2010/main" val="237205119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a:t>C</a:t>
            </a:r>
            <a:r>
              <a:rPr lang="de-DE" dirty="0" smtClean="0"/>
              <a:t>ontents</a:t>
            </a:r>
            <a:endParaRPr lang="en-US" dirty="0"/>
          </a:p>
        </p:txBody>
      </p:sp>
      <p:sp>
        <p:nvSpPr>
          <p:cNvPr id="3" name="Textplatzhalter 2"/>
          <p:cNvSpPr>
            <a:spLocks noGrp="1"/>
          </p:cNvSpPr>
          <p:nvPr>
            <p:ph type="body" idx="1"/>
          </p:nvPr>
        </p:nvSpPr>
        <p:spPr>
          <a:xfrm>
            <a:off x="457200" y="1514139"/>
            <a:ext cx="8229600" cy="4525963"/>
          </a:xfrm>
        </p:spPr>
        <p:txBody>
          <a:bodyPr/>
          <a:lstStyle/>
          <a:p>
            <a:r>
              <a:rPr lang="de-DE" sz="2400" dirty="0" smtClean="0"/>
              <a:t>Project </a:t>
            </a:r>
            <a:r>
              <a:rPr lang="de-DE" sz="2400" dirty="0" err="1" smtClean="0"/>
              <a:t>setting</a:t>
            </a:r>
            <a:endParaRPr lang="de-DE" sz="2400" dirty="0" smtClean="0"/>
          </a:p>
          <a:p>
            <a:r>
              <a:rPr lang="de-DE" sz="2400" dirty="0" err="1" smtClean="0"/>
              <a:t>Metabolite</a:t>
            </a:r>
            <a:r>
              <a:rPr lang="de-DE" sz="2400" dirty="0" smtClean="0"/>
              <a:t> </a:t>
            </a:r>
            <a:r>
              <a:rPr lang="de-DE" sz="2400" dirty="0" err="1" smtClean="0"/>
              <a:t>Identification</a:t>
            </a:r>
            <a:r>
              <a:rPr lang="de-DE" sz="2400" dirty="0" smtClean="0"/>
              <a:t> </a:t>
            </a:r>
          </a:p>
          <a:p>
            <a:pPr lvl="1"/>
            <a:r>
              <a:rPr lang="de-DE" sz="2000" dirty="0" err="1" smtClean="0"/>
              <a:t>What</a:t>
            </a:r>
            <a:r>
              <a:rPr lang="de-DE" sz="2000" dirty="0" smtClean="0"/>
              <a:t> </a:t>
            </a:r>
            <a:r>
              <a:rPr lang="de-DE" sz="2000" dirty="0" err="1" smtClean="0"/>
              <a:t>it</a:t>
            </a:r>
            <a:r>
              <a:rPr lang="de-DE" sz="2000" dirty="0" smtClean="0"/>
              <a:t> </a:t>
            </a:r>
            <a:r>
              <a:rPr lang="de-DE" sz="2000" dirty="0" err="1" smtClean="0"/>
              <a:t>means</a:t>
            </a:r>
            <a:r>
              <a:rPr lang="de-DE" sz="2000" dirty="0" smtClean="0"/>
              <a:t> </a:t>
            </a:r>
            <a:r>
              <a:rPr lang="de-DE" sz="2000" dirty="0" err="1" smtClean="0"/>
              <a:t>to</a:t>
            </a:r>
            <a:r>
              <a:rPr lang="de-DE" sz="2000" dirty="0" smtClean="0"/>
              <a:t> </a:t>
            </a:r>
            <a:r>
              <a:rPr lang="de-DE" sz="2000" dirty="0" err="1" smtClean="0"/>
              <a:t>assign</a:t>
            </a:r>
            <a:r>
              <a:rPr lang="de-DE" sz="2000" dirty="0" smtClean="0"/>
              <a:t> </a:t>
            </a:r>
            <a:r>
              <a:rPr lang="de-DE" sz="2000" dirty="0" err="1" smtClean="0"/>
              <a:t>evidences</a:t>
            </a:r>
            <a:r>
              <a:rPr lang="de-DE" sz="2000" dirty="0" smtClean="0"/>
              <a:t> </a:t>
            </a:r>
            <a:r>
              <a:rPr lang="de-DE" sz="2000" dirty="0" err="1" smtClean="0"/>
              <a:t>to</a:t>
            </a:r>
            <a:r>
              <a:rPr lang="de-DE" sz="2000" dirty="0" smtClean="0"/>
              <a:t> </a:t>
            </a:r>
            <a:r>
              <a:rPr lang="de-DE" sz="2000" dirty="0" err="1" smtClean="0"/>
              <a:t>compounds</a:t>
            </a:r>
            <a:endParaRPr lang="de-DE" sz="2000" dirty="0" smtClean="0"/>
          </a:p>
          <a:p>
            <a:pPr lvl="1"/>
            <a:r>
              <a:rPr lang="de-DE" sz="2000" dirty="0" err="1" smtClean="0"/>
              <a:t>Efforts</a:t>
            </a:r>
            <a:r>
              <a:rPr lang="de-DE" sz="2000" dirty="0" smtClean="0"/>
              <a:t> </a:t>
            </a:r>
            <a:r>
              <a:rPr lang="de-DE" sz="2000" dirty="0" err="1" smtClean="0"/>
              <a:t>to</a:t>
            </a:r>
            <a:r>
              <a:rPr lang="de-DE" sz="2000" dirty="0" smtClean="0"/>
              <a:t> </a:t>
            </a:r>
            <a:r>
              <a:rPr lang="de-DE" sz="2000" dirty="0" err="1" smtClean="0"/>
              <a:t>re-use</a:t>
            </a:r>
            <a:endParaRPr lang="de-DE" sz="2000" dirty="0" smtClean="0"/>
          </a:p>
          <a:p>
            <a:pPr lvl="1"/>
            <a:r>
              <a:rPr lang="de-DE" sz="2000" dirty="0" err="1" smtClean="0"/>
              <a:t>Their</a:t>
            </a:r>
            <a:r>
              <a:rPr lang="de-DE" sz="2000" dirty="0" smtClean="0"/>
              <a:t> </a:t>
            </a:r>
            <a:r>
              <a:rPr lang="de-DE" sz="2000" dirty="0" err="1" smtClean="0"/>
              <a:t>drawbacks</a:t>
            </a:r>
            <a:endParaRPr lang="de-DE" sz="2000" dirty="0" smtClean="0"/>
          </a:p>
          <a:p>
            <a:r>
              <a:rPr lang="de-DE" sz="2400" dirty="0" err="1" smtClean="0"/>
              <a:t>Our</a:t>
            </a:r>
            <a:r>
              <a:rPr lang="de-DE" sz="2400" dirty="0" smtClean="0"/>
              <a:t> </a:t>
            </a:r>
            <a:r>
              <a:rPr lang="de-DE" sz="2400" dirty="0" err="1" smtClean="0"/>
              <a:t>Use</a:t>
            </a:r>
            <a:r>
              <a:rPr lang="de-DE" sz="2400" dirty="0" smtClean="0"/>
              <a:t> Case</a:t>
            </a:r>
          </a:p>
          <a:p>
            <a:pPr lvl="1"/>
            <a:r>
              <a:rPr lang="de-DE" sz="2000" dirty="0" err="1" smtClean="0"/>
              <a:t>Mass</a:t>
            </a:r>
            <a:r>
              <a:rPr lang="de-DE" sz="2000" dirty="0" smtClean="0"/>
              <a:t> </a:t>
            </a:r>
            <a:r>
              <a:rPr lang="de-DE" sz="2000" dirty="0" err="1" smtClean="0"/>
              <a:t>Spec</a:t>
            </a:r>
            <a:r>
              <a:rPr lang="de-DE" sz="2000" dirty="0" smtClean="0"/>
              <a:t> </a:t>
            </a:r>
            <a:r>
              <a:rPr lang="de-DE" sz="2000" dirty="0" err="1" smtClean="0"/>
              <a:t>based</a:t>
            </a:r>
            <a:r>
              <a:rPr lang="de-DE" sz="2000" dirty="0" smtClean="0"/>
              <a:t> </a:t>
            </a:r>
            <a:r>
              <a:rPr lang="de-DE" sz="2000" dirty="0" err="1" smtClean="0"/>
              <a:t>identification</a:t>
            </a:r>
            <a:r>
              <a:rPr lang="de-DE" sz="2000" dirty="0" smtClean="0"/>
              <a:t> </a:t>
            </a:r>
            <a:r>
              <a:rPr lang="de-DE" sz="2000" dirty="0" err="1" smtClean="0"/>
              <a:t>of</a:t>
            </a:r>
            <a:r>
              <a:rPr lang="de-DE" sz="2000" dirty="0" smtClean="0"/>
              <a:t> </a:t>
            </a:r>
            <a:r>
              <a:rPr lang="de-DE" sz="2000" dirty="0" err="1"/>
              <a:t>root</a:t>
            </a:r>
            <a:r>
              <a:rPr lang="de-DE" sz="2000" dirty="0"/>
              <a:t> </a:t>
            </a:r>
            <a:r>
              <a:rPr lang="de-DE" sz="2000" dirty="0" err="1" smtClean="0"/>
              <a:t>exudates</a:t>
            </a:r>
            <a:endParaRPr lang="de-DE" sz="2000" dirty="0"/>
          </a:p>
          <a:p>
            <a:pPr lvl="2"/>
            <a:r>
              <a:rPr lang="de-DE" sz="1600" dirty="0" err="1" smtClean="0"/>
              <a:t>Inhouse</a:t>
            </a:r>
            <a:r>
              <a:rPr lang="de-DE" sz="1600" dirty="0" smtClean="0"/>
              <a:t> </a:t>
            </a:r>
            <a:r>
              <a:rPr lang="de-DE" sz="1600" dirty="0" err="1" smtClean="0"/>
              <a:t>paper</a:t>
            </a:r>
            <a:r>
              <a:rPr lang="de-DE" sz="1600" dirty="0" smtClean="0"/>
              <a:t> </a:t>
            </a:r>
            <a:r>
              <a:rPr lang="de-DE" sz="1600" dirty="0" err="1" smtClean="0"/>
              <a:t>by</a:t>
            </a:r>
            <a:r>
              <a:rPr lang="de-DE" sz="1600" dirty="0" smtClean="0"/>
              <a:t> N. </a:t>
            </a:r>
            <a:r>
              <a:rPr lang="de-DE" sz="1600" dirty="0" err="1" smtClean="0"/>
              <a:t>Strehmel</a:t>
            </a:r>
            <a:r>
              <a:rPr lang="de-DE" sz="1600" dirty="0" smtClean="0"/>
              <a:t> et al.</a:t>
            </a:r>
          </a:p>
          <a:p>
            <a:r>
              <a:rPr lang="de-DE" sz="2400" dirty="0" smtClean="0"/>
              <a:t>MIECO: </a:t>
            </a:r>
            <a:r>
              <a:rPr lang="de-DE" sz="2400" dirty="0" err="1" smtClean="0"/>
              <a:t>Metabolite</a:t>
            </a:r>
            <a:r>
              <a:rPr lang="de-DE" sz="2400" dirty="0" smtClean="0"/>
              <a:t> </a:t>
            </a:r>
            <a:r>
              <a:rPr lang="de-DE" sz="2400" dirty="0" err="1" smtClean="0"/>
              <a:t>Identification</a:t>
            </a:r>
            <a:r>
              <a:rPr lang="de-DE" sz="2400" dirty="0" smtClean="0"/>
              <a:t> </a:t>
            </a:r>
            <a:r>
              <a:rPr lang="de-DE" sz="2400" dirty="0" err="1" smtClean="0"/>
              <a:t>Evidence</a:t>
            </a:r>
            <a:r>
              <a:rPr lang="de-DE" sz="2400" dirty="0" smtClean="0"/>
              <a:t> </a:t>
            </a:r>
            <a:r>
              <a:rPr lang="de-DE" sz="2400" dirty="0" err="1" smtClean="0"/>
              <a:t>Ontology</a:t>
            </a:r>
            <a:endParaRPr lang="de-DE" sz="2400" dirty="0" smtClean="0"/>
          </a:p>
          <a:p>
            <a:pPr lvl="1"/>
            <a:r>
              <a:rPr lang="de-DE" sz="2000" dirty="0"/>
              <a:t> </a:t>
            </a:r>
            <a:r>
              <a:rPr lang="de-DE" sz="2000" dirty="0" err="1"/>
              <a:t>Metabolite</a:t>
            </a:r>
            <a:r>
              <a:rPr lang="de-DE" sz="2000" dirty="0"/>
              <a:t> </a:t>
            </a:r>
            <a:r>
              <a:rPr lang="de-DE" sz="2000" dirty="0" err="1"/>
              <a:t>Identification</a:t>
            </a:r>
            <a:r>
              <a:rPr lang="de-DE" sz="2000" dirty="0"/>
              <a:t> </a:t>
            </a:r>
            <a:r>
              <a:rPr lang="de-DE" sz="2000" dirty="0" err="1"/>
              <a:t>evidence</a:t>
            </a:r>
            <a:r>
              <a:rPr lang="de-DE" sz="2000" dirty="0"/>
              <a:t> </a:t>
            </a:r>
            <a:r>
              <a:rPr lang="de-DE" sz="2000" dirty="0" err="1"/>
              <a:t>patterns</a:t>
            </a:r>
            <a:endParaRPr lang="de-DE" sz="2000" dirty="0"/>
          </a:p>
          <a:p>
            <a:pPr lvl="1"/>
            <a:r>
              <a:rPr lang="de-DE" sz="2000" dirty="0" smtClean="0"/>
              <a:t>Annotation </a:t>
            </a:r>
            <a:r>
              <a:rPr lang="de-DE" sz="2000" dirty="0" err="1" smtClean="0"/>
              <a:t>of</a:t>
            </a:r>
            <a:r>
              <a:rPr lang="de-DE" sz="2000" dirty="0" smtClean="0"/>
              <a:t> </a:t>
            </a:r>
            <a:r>
              <a:rPr lang="de-DE" sz="2000" dirty="0" err="1" smtClean="0"/>
              <a:t>use</a:t>
            </a:r>
            <a:r>
              <a:rPr lang="de-DE" sz="2000" dirty="0" smtClean="0"/>
              <a:t> </a:t>
            </a:r>
            <a:r>
              <a:rPr lang="de-DE" sz="2000" dirty="0" err="1"/>
              <a:t>c</a:t>
            </a:r>
            <a:r>
              <a:rPr lang="de-DE" sz="2000" dirty="0" err="1" smtClean="0"/>
              <a:t>ase</a:t>
            </a:r>
            <a:r>
              <a:rPr lang="de-DE" sz="2000" dirty="0" smtClean="0"/>
              <a:t> </a:t>
            </a:r>
            <a:r>
              <a:rPr lang="de-DE" sz="2000" dirty="0" err="1" smtClean="0"/>
              <a:t>metabolites</a:t>
            </a:r>
            <a:endParaRPr lang="de-DE" sz="2000" dirty="0" smtClean="0"/>
          </a:p>
          <a:p>
            <a:r>
              <a:rPr lang="de-DE" sz="2400" dirty="0" smtClean="0"/>
              <a:t>Outlook &amp; </a:t>
            </a:r>
            <a:r>
              <a:rPr lang="de-DE" sz="2400" dirty="0" err="1" smtClean="0"/>
              <a:t>Conclusions</a:t>
            </a:r>
            <a:endParaRPr lang="de-DE" sz="2400" dirty="0" smtClean="0"/>
          </a:p>
          <a:p>
            <a:endParaRPr lang="de-DE" dirty="0" smtClean="0"/>
          </a:p>
          <a:p>
            <a:endParaRPr lang="de-DE" dirty="0" smtClean="0"/>
          </a:p>
          <a:p>
            <a:endParaRPr lang="de-DE" dirty="0" smtClean="0"/>
          </a:p>
        </p:txBody>
      </p:sp>
    </p:spTree>
    <p:extLst>
      <p:ext uri="{BB962C8B-B14F-4D97-AF65-F5344CB8AC3E}">
        <p14:creationId xmlns:p14="http://schemas.microsoft.com/office/powerpoint/2010/main" val="401131739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294238" y="102622"/>
            <a:ext cx="8229600" cy="1143000"/>
          </a:xfrm>
        </p:spPr>
        <p:txBody>
          <a:bodyPr/>
          <a:lstStyle/>
          <a:p>
            <a:r>
              <a:rPr lang="en-US" dirty="0" smtClean="0">
                <a:latin typeface="Montserrat" panose="020B0604020202020204" charset="0"/>
              </a:rPr>
              <a:t>MIECO re-using ECO</a:t>
            </a:r>
            <a:br>
              <a:rPr lang="en-US" dirty="0" smtClean="0">
                <a:latin typeface="Montserrat" panose="020B0604020202020204" charset="0"/>
              </a:rPr>
            </a:br>
            <a:r>
              <a:rPr lang="en-US" sz="2400" dirty="0" smtClean="0">
                <a:latin typeface="Montserrat" panose="020B0604020202020204" charset="0"/>
              </a:rPr>
              <a:t>Protégé GUI</a:t>
            </a:r>
            <a:endParaRPr lang="en-US" sz="2400" dirty="0">
              <a:latin typeface="Montserrat" panose="020B0604020202020204" charset="0"/>
            </a:endParaRPr>
          </a:p>
        </p:txBody>
      </p:sp>
      <p:sp>
        <p:nvSpPr>
          <p:cNvPr id="3" name="Textplatzhalter 2"/>
          <p:cNvSpPr>
            <a:spLocks noGrp="1"/>
          </p:cNvSpPr>
          <p:nvPr>
            <p:ph type="body" idx="1"/>
          </p:nvPr>
        </p:nvSpPr>
        <p:spPr/>
        <p:txBody>
          <a:bodyPr/>
          <a:lstStyle/>
          <a:p>
            <a:endParaRPr lang="en-US"/>
          </a:p>
        </p:txBody>
      </p:sp>
      <p:pic>
        <p:nvPicPr>
          <p:cNvPr id="4" name="Grafik 3"/>
          <p:cNvPicPr/>
          <p:nvPr/>
        </p:nvPicPr>
        <p:blipFill>
          <a:blip r:embed="rId2">
            <a:extLst>
              <a:ext uri="{28A0092B-C50C-407E-A947-70E740481C1C}">
                <a14:useLocalDpi xmlns:a14="http://schemas.microsoft.com/office/drawing/2010/main" val="0"/>
              </a:ext>
            </a:extLst>
          </a:blip>
          <a:srcRect/>
          <a:stretch>
            <a:fillRect/>
          </a:stretch>
        </p:blipFill>
        <p:spPr bwMode="auto">
          <a:xfrm>
            <a:off x="0" y="1417637"/>
            <a:ext cx="14253882" cy="7328330"/>
          </a:xfrm>
          <a:prstGeom prst="rect">
            <a:avLst/>
          </a:prstGeom>
          <a:noFill/>
        </p:spPr>
      </p:pic>
      <p:sp>
        <p:nvSpPr>
          <p:cNvPr id="5" name="Pfeil nach links 4"/>
          <p:cNvSpPr/>
          <p:nvPr/>
        </p:nvSpPr>
        <p:spPr>
          <a:xfrm>
            <a:off x="2615845" y="2864386"/>
            <a:ext cx="1553378" cy="286328"/>
          </a:xfrm>
          <a:prstGeom prst="left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feld 5"/>
          <p:cNvSpPr txBox="1"/>
          <p:nvPr/>
        </p:nvSpPr>
        <p:spPr>
          <a:xfrm>
            <a:off x="4169223" y="2831336"/>
            <a:ext cx="3153427" cy="338554"/>
          </a:xfrm>
          <a:prstGeom prst="rect">
            <a:avLst/>
          </a:prstGeom>
          <a:noFill/>
        </p:spPr>
        <p:txBody>
          <a:bodyPr wrap="none" rtlCol="0">
            <a:spAutoFit/>
          </a:bodyPr>
          <a:lstStyle/>
          <a:p>
            <a:r>
              <a:rPr lang="en-US" sz="1600" dirty="0" smtClean="0"/>
              <a:t>MIECO starts, where ECO ends </a:t>
            </a:r>
            <a:endParaRPr lang="en-US" sz="1600" dirty="0"/>
          </a:p>
        </p:txBody>
      </p:sp>
      <p:sp>
        <p:nvSpPr>
          <p:cNvPr id="7" name="Rechteck 6"/>
          <p:cNvSpPr/>
          <p:nvPr/>
        </p:nvSpPr>
        <p:spPr>
          <a:xfrm>
            <a:off x="3951838" y="5552057"/>
            <a:ext cx="4572000" cy="861774"/>
          </a:xfrm>
          <a:prstGeom prst="rect">
            <a:avLst/>
          </a:prstGeom>
        </p:spPr>
        <p:txBody>
          <a:bodyPr>
            <a:spAutoFit/>
          </a:bodyPr>
          <a:lstStyle/>
          <a:p>
            <a:r>
              <a:rPr lang="en-US" sz="1000" dirty="0" err="1"/>
              <a:t>Chibucos</a:t>
            </a:r>
            <a:r>
              <a:rPr lang="en-US" sz="1000" dirty="0"/>
              <a:t> M.C., </a:t>
            </a:r>
            <a:r>
              <a:rPr lang="en-US" sz="1000" dirty="0" err="1"/>
              <a:t>Mungall</a:t>
            </a:r>
            <a:r>
              <a:rPr lang="en-US" sz="1000" dirty="0"/>
              <a:t> C.J., </a:t>
            </a:r>
            <a:r>
              <a:rPr lang="en-US" sz="1000" dirty="0" err="1"/>
              <a:t>Balakrishnan</a:t>
            </a:r>
            <a:r>
              <a:rPr lang="en-US" sz="1000" dirty="0"/>
              <a:t> R., Christie K.R., Huntley R.P., White O., Blake J.A., Lewis S.E., </a:t>
            </a:r>
            <a:r>
              <a:rPr lang="en-US" sz="1000" dirty="0" err="1"/>
              <a:t>Giglio</a:t>
            </a:r>
            <a:r>
              <a:rPr lang="en-US" sz="1000" dirty="0"/>
              <a:t> M., (2014), </a:t>
            </a:r>
            <a:r>
              <a:rPr lang="en-US" sz="1000" b="1" dirty="0"/>
              <a:t>Standardized description of scientific evidence using the Evidence Ontology (ECO). </a:t>
            </a:r>
            <a:r>
              <a:rPr lang="en-US" sz="1000" i="1" dirty="0"/>
              <a:t>Database</a:t>
            </a:r>
            <a:r>
              <a:rPr lang="en-US" sz="1000" dirty="0"/>
              <a:t>. 2014, 2014: bau075-10.1093/database/bau075, </a:t>
            </a:r>
            <a:r>
              <a:rPr lang="en-US" sz="1000" u="sng" dirty="0">
                <a:hlinkClick r:id="rId3"/>
              </a:rPr>
              <a:t>http://www.ncbi.nlm.nih.gov/pmc/articles/PMC4105709</a:t>
            </a:r>
            <a:r>
              <a:rPr lang="en-US" sz="1000" dirty="0"/>
              <a:t> </a:t>
            </a:r>
            <a:endParaRPr lang="en-US" sz="1000" dirty="0"/>
          </a:p>
        </p:txBody>
      </p:sp>
    </p:spTree>
    <p:extLst>
      <p:ext uri="{BB962C8B-B14F-4D97-AF65-F5344CB8AC3E}">
        <p14:creationId xmlns:p14="http://schemas.microsoft.com/office/powerpoint/2010/main" val="18616564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sz="3200" dirty="0" smtClean="0"/>
              <a:t>MS Feature annotation</a:t>
            </a:r>
            <a:br>
              <a:rPr lang="en-US" sz="3200" dirty="0" smtClean="0"/>
            </a:br>
            <a:r>
              <a:rPr lang="en-US" sz="3200" dirty="0" smtClean="0"/>
              <a:t> via Standardized MIECO terms</a:t>
            </a:r>
            <a:endParaRPr lang="en-US" sz="3200" dirty="0"/>
          </a:p>
        </p:txBody>
      </p:sp>
      <p:graphicFrame>
        <p:nvGraphicFramePr>
          <p:cNvPr id="4" name="Tabelle 3"/>
          <p:cNvGraphicFramePr>
            <a:graphicFrameLocks noGrp="1"/>
          </p:cNvGraphicFramePr>
          <p:nvPr>
            <p:extLst>
              <p:ext uri="{D42A27DB-BD31-4B8C-83A1-F6EECF244321}">
                <p14:modId xmlns:p14="http://schemas.microsoft.com/office/powerpoint/2010/main" val="431644635"/>
              </p:ext>
            </p:extLst>
          </p:nvPr>
        </p:nvGraphicFramePr>
        <p:xfrm>
          <a:off x="279698" y="1559859"/>
          <a:ext cx="8627636" cy="5077613"/>
        </p:xfrm>
        <a:graphic>
          <a:graphicData uri="http://schemas.openxmlformats.org/drawingml/2006/table">
            <a:tbl>
              <a:tblPr firstRow="1" firstCol="1" bandRow="1">
                <a:tableStyleId>{260A987E-1636-4442-838D-794D8C1C0AC0}</a:tableStyleId>
              </a:tblPr>
              <a:tblGrid>
                <a:gridCol w="1724464"/>
                <a:gridCol w="1726236"/>
                <a:gridCol w="1724464"/>
                <a:gridCol w="1726236"/>
                <a:gridCol w="1726236"/>
              </a:tblGrid>
              <a:tr h="324499">
                <a:tc>
                  <a:txBody>
                    <a:bodyPr/>
                    <a:lstStyle/>
                    <a:p>
                      <a:pPr marL="101600" indent="-101600">
                        <a:lnSpc>
                          <a:spcPts val="1000"/>
                        </a:lnSpc>
                        <a:spcBef>
                          <a:spcPts val="400"/>
                        </a:spcBef>
                        <a:spcAft>
                          <a:spcPts val="700"/>
                        </a:spcAft>
                      </a:pPr>
                      <a:r>
                        <a:rPr lang="en-US" sz="1100" b="1" dirty="0">
                          <a:effectLst/>
                        </a:rPr>
                        <a:t>LCMS Feature#|</a:t>
                      </a:r>
                      <a:endParaRPr lang="en-US" sz="1100" b="1" dirty="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Bef>
                          <a:spcPts val="400"/>
                        </a:spcBef>
                        <a:spcAft>
                          <a:spcPts val="700"/>
                        </a:spcAft>
                      </a:pPr>
                      <a:r>
                        <a:rPr lang="en-US" sz="1100" b="1">
                          <a:effectLst/>
                        </a:rPr>
                        <a:t>2</a:t>
                      </a:r>
                      <a:endParaRPr lang="en-US" sz="1100" b="1">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Bef>
                          <a:spcPts val="400"/>
                        </a:spcBef>
                        <a:spcAft>
                          <a:spcPts val="700"/>
                        </a:spcAft>
                      </a:pPr>
                      <a:r>
                        <a:rPr lang="en-US" sz="1100" b="1">
                          <a:effectLst/>
                        </a:rPr>
                        <a:t>20</a:t>
                      </a:r>
                      <a:endParaRPr lang="en-US" sz="1100" b="1">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Bef>
                          <a:spcPts val="400"/>
                        </a:spcBef>
                        <a:spcAft>
                          <a:spcPts val="700"/>
                        </a:spcAft>
                      </a:pPr>
                      <a:r>
                        <a:rPr lang="en-US" sz="1100" b="1">
                          <a:effectLst/>
                        </a:rPr>
                        <a:t>50</a:t>
                      </a:r>
                      <a:endParaRPr lang="en-US" sz="1100" b="1">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Bef>
                          <a:spcPts val="400"/>
                        </a:spcBef>
                        <a:spcAft>
                          <a:spcPts val="700"/>
                        </a:spcAft>
                      </a:pPr>
                      <a:r>
                        <a:rPr lang="en-US" sz="1100" b="1">
                          <a:effectLst/>
                        </a:rPr>
                        <a:t>100</a:t>
                      </a:r>
                      <a:endParaRPr lang="en-US" sz="1100" b="1">
                        <a:effectLst/>
                        <a:latin typeface="Times New Roman" panose="02020603050405020304" pitchFamily="18" charset="0"/>
                        <a:ea typeface="Times New Roman" panose="02020603050405020304" pitchFamily="18" charset="0"/>
                      </a:endParaRPr>
                    </a:p>
                  </a:txBody>
                  <a:tcPr marL="0" marR="0" marT="0" marB="0"/>
                </a:tc>
              </a:tr>
              <a:tr h="492068">
                <a:tc>
                  <a:txBody>
                    <a:bodyPr/>
                    <a:lstStyle/>
                    <a:p>
                      <a:pPr marL="101600" indent="-101600">
                        <a:lnSpc>
                          <a:spcPts val="1000"/>
                        </a:lnSpc>
                        <a:spcBef>
                          <a:spcPts val="450"/>
                        </a:spcBef>
                        <a:spcAft>
                          <a:spcPts val="0"/>
                        </a:spcAft>
                      </a:pPr>
                      <a:r>
                        <a:rPr lang="en-US" sz="1100" b="1" dirty="0">
                          <a:effectLst/>
                        </a:rPr>
                        <a:t>Assignment </a:t>
                      </a:r>
                      <a:endParaRPr lang="en-US" sz="1100" b="1" dirty="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Bef>
                          <a:spcPts val="450"/>
                        </a:spcBef>
                        <a:spcAft>
                          <a:spcPts val="0"/>
                        </a:spcAft>
                      </a:pPr>
                      <a:r>
                        <a:rPr lang="en-US" sz="1100" b="1" dirty="0">
                          <a:effectLst/>
                        </a:rPr>
                        <a:t>Guanosine</a:t>
                      </a:r>
                      <a:endParaRPr lang="en-US" sz="1100" b="1" dirty="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Bef>
                          <a:spcPts val="450"/>
                        </a:spcBef>
                        <a:spcAft>
                          <a:spcPts val="0"/>
                        </a:spcAft>
                      </a:pPr>
                      <a:r>
                        <a:rPr lang="en-US" sz="1100" b="1">
                          <a:effectLst/>
                        </a:rPr>
                        <a:t>H-Val-Leu-OH</a:t>
                      </a:r>
                      <a:endParaRPr lang="en-US" sz="1100" b="1">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Bef>
                          <a:spcPts val="450"/>
                        </a:spcBef>
                        <a:spcAft>
                          <a:spcPts val="0"/>
                        </a:spcAft>
                      </a:pPr>
                      <a:r>
                        <a:rPr lang="en-US" sz="1100" b="1" dirty="0">
                          <a:effectLst/>
                        </a:rPr>
                        <a:t>Unknown Indole derivate</a:t>
                      </a:r>
                      <a:endParaRPr lang="en-US" sz="1100" b="1" dirty="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Bef>
                          <a:spcPts val="450"/>
                        </a:spcBef>
                        <a:spcAft>
                          <a:spcPts val="0"/>
                        </a:spcAft>
                      </a:pPr>
                      <a:r>
                        <a:rPr lang="en-US" sz="1100" b="1" dirty="0">
                          <a:effectLst/>
                        </a:rPr>
                        <a:t>Unknown</a:t>
                      </a:r>
                      <a:endParaRPr lang="en-US" sz="1100" b="1" dirty="0">
                        <a:effectLst/>
                        <a:latin typeface="Times New Roman" panose="02020603050405020304" pitchFamily="18" charset="0"/>
                        <a:ea typeface="Times New Roman" panose="02020603050405020304" pitchFamily="18" charset="0"/>
                      </a:endParaRPr>
                    </a:p>
                  </a:txBody>
                  <a:tcPr marL="0" marR="0" marT="0" marB="0"/>
                </a:tc>
              </a:tr>
              <a:tr h="1665053">
                <a:tc>
                  <a:txBody>
                    <a:bodyPr/>
                    <a:lstStyle/>
                    <a:p>
                      <a:pPr marL="101600" indent="-101600">
                        <a:lnSpc>
                          <a:spcPts val="1000"/>
                        </a:lnSpc>
                        <a:spcBef>
                          <a:spcPts val="450"/>
                        </a:spcBef>
                        <a:spcAft>
                          <a:spcPts val="0"/>
                        </a:spcAft>
                      </a:pPr>
                      <a:r>
                        <a:rPr lang="en-US" sz="1100" b="1" dirty="0">
                          <a:effectLst/>
                        </a:rPr>
                        <a:t>MIECO </a:t>
                      </a:r>
                      <a:r>
                        <a:rPr lang="en-US" sz="1100" b="1" dirty="0" smtClean="0">
                          <a:effectLst/>
                        </a:rPr>
                        <a:t>Annotation, 1:n</a:t>
                      </a:r>
                      <a:endParaRPr lang="en-US" sz="1100" b="1" dirty="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Bef>
                          <a:spcPts val="450"/>
                        </a:spcBef>
                        <a:spcAft>
                          <a:spcPts val="0"/>
                        </a:spcAft>
                      </a:pPr>
                      <a:r>
                        <a:rPr lang="en-US" sz="1100" dirty="0">
                          <a:effectLst/>
                        </a:rPr>
                        <a:t>MIECO_0000001:Complete structural identification by LCMS similarity to authentic reference standard</a:t>
                      </a:r>
                      <a:endParaRPr lang="en-US" sz="1100" dirty="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Bef>
                          <a:spcPts val="450"/>
                        </a:spcBef>
                        <a:spcAft>
                          <a:spcPts val="0"/>
                        </a:spcAft>
                      </a:pPr>
                      <a:r>
                        <a:rPr lang="en-US" sz="1100" dirty="0">
                          <a:effectLst/>
                        </a:rPr>
                        <a:t>MIECO_0000001, MIECO_0000002: </a:t>
                      </a:r>
                      <a:r>
                        <a:rPr lang="en-US" sz="1100" dirty="0" err="1">
                          <a:effectLst/>
                        </a:rPr>
                        <a:t>Characterisation</a:t>
                      </a:r>
                      <a:r>
                        <a:rPr lang="en-US" sz="1100" dirty="0">
                          <a:effectLst/>
                        </a:rPr>
                        <a:t> by LCMS similarity to literature reference </a:t>
                      </a:r>
                      <a:endParaRPr lang="en-US" sz="1100" dirty="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Bef>
                          <a:spcPts val="450"/>
                        </a:spcBef>
                        <a:spcAft>
                          <a:spcPts val="0"/>
                        </a:spcAft>
                      </a:pPr>
                      <a:r>
                        <a:rPr lang="en-US" sz="1100" dirty="0">
                          <a:effectLst/>
                        </a:rPr>
                        <a:t>MIECO_0000097:Classification based on RT and m/z value in MS2</a:t>
                      </a:r>
                      <a:endParaRPr lang="en-US" sz="1100" dirty="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Bef>
                          <a:spcPts val="450"/>
                        </a:spcBef>
                        <a:spcAft>
                          <a:spcPts val="0"/>
                        </a:spcAft>
                      </a:pPr>
                      <a:r>
                        <a:rPr lang="en-US" sz="1100" dirty="0">
                          <a:effectLst/>
                        </a:rPr>
                        <a:t>MIECO_0000098:Unknown assignment based on RT and m/z value in MS2</a:t>
                      </a:r>
                      <a:endParaRPr lang="en-US" sz="1100" dirty="0">
                        <a:effectLst/>
                        <a:latin typeface="Times New Roman" panose="02020603050405020304" pitchFamily="18" charset="0"/>
                        <a:ea typeface="Times New Roman" panose="02020603050405020304" pitchFamily="18" charset="0"/>
                      </a:endParaRPr>
                    </a:p>
                  </a:txBody>
                  <a:tcPr marL="0" marR="0" marT="0" marB="0"/>
                </a:tc>
              </a:tr>
              <a:tr h="324499">
                <a:tc>
                  <a:txBody>
                    <a:bodyPr/>
                    <a:lstStyle/>
                    <a:p>
                      <a:pPr marL="101600" indent="-101600">
                        <a:lnSpc>
                          <a:spcPts val="1000"/>
                        </a:lnSpc>
                        <a:spcBef>
                          <a:spcPts val="450"/>
                        </a:spcBef>
                        <a:spcAft>
                          <a:spcPts val="0"/>
                        </a:spcAft>
                      </a:pPr>
                      <a:r>
                        <a:rPr lang="en-US" sz="1100" b="1">
                          <a:effectLst/>
                        </a:rPr>
                        <a:t>Verification Level, VL</a:t>
                      </a:r>
                      <a:endParaRPr lang="en-US" sz="1100" b="1">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Bef>
                          <a:spcPts val="450"/>
                        </a:spcBef>
                        <a:spcAft>
                          <a:spcPts val="0"/>
                        </a:spcAft>
                      </a:pPr>
                      <a:r>
                        <a:rPr lang="en-US" sz="1100">
                          <a:effectLst/>
                        </a:rPr>
                        <a:t>S</a:t>
                      </a:r>
                      <a:endParaRPr lang="en-US" sz="110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Bef>
                          <a:spcPts val="450"/>
                        </a:spcBef>
                        <a:spcAft>
                          <a:spcPts val="0"/>
                        </a:spcAft>
                      </a:pPr>
                      <a:r>
                        <a:rPr lang="en-US" sz="1100">
                          <a:effectLst/>
                        </a:rPr>
                        <a:t>S,L</a:t>
                      </a:r>
                      <a:endParaRPr lang="en-US" sz="110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Bef>
                          <a:spcPts val="450"/>
                        </a:spcBef>
                        <a:spcAft>
                          <a:spcPts val="0"/>
                        </a:spcAft>
                      </a:pPr>
                      <a:r>
                        <a:rPr lang="en-US" sz="1100">
                          <a:effectLst/>
                        </a:rPr>
                        <a:t>I</a:t>
                      </a:r>
                      <a:endParaRPr lang="en-US" sz="110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Bef>
                          <a:spcPts val="450"/>
                        </a:spcBef>
                        <a:spcAft>
                          <a:spcPts val="0"/>
                        </a:spcAft>
                      </a:pPr>
                      <a:r>
                        <a:rPr lang="en-US" sz="1100">
                          <a:effectLst/>
                        </a:rPr>
                        <a:t>-</a:t>
                      </a:r>
                      <a:endParaRPr lang="en-US" sz="1100">
                        <a:effectLst/>
                        <a:latin typeface="Times New Roman" panose="02020603050405020304" pitchFamily="18" charset="0"/>
                        <a:ea typeface="Times New Roman" panose="02020603050405020304" pitchFamily="18" charset="0"/>
                      </a:endParaRPr>
                    </a:p>
                  </a:txBody>
                  <a:tcPr marL="0" marR="0" marT="0" marB="0"/>
                </a:tc>
              </a:tr>
              <a:tr h="156930">
                <a:tc>
                  <a:txBody>
                    <a:bodyPr/>
                    <a:lstStyle/>
                    <a:p>
                      <a:pPr marL="101600" indent="-101600">
                        <a:lnSpc>
                          <a:spcPts val="1000"/>
                        </a:lnSpc>
                        <a:spcBef>
                          <a:spcPts val="450"/>
                        </a:spcBef>
                        <a:spcAft>
                          <a:spcPts val="0"/>
                        </a:spcAft>
                      </a:pPr>
                      <a:r>
                        <a:rPr lang="en-US" sz="1100" b="1">
                          <a:effectLst/>
                        </a:rPr>
                        <a:t>Sumner 2007</a:t>
                      </a:r>
                      <a:endParaRPr lang="en-US" sz="1100" b="1">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Bef>
                          <a:spcPts val="450"/>
                        </a:spcBef>
                        <a:spcAft>
                          <a:spcPts val="0"/>
                        </a:spcAft>
                      </a:pPr>
                      <a:r>
                        <a:rPr lang="en-US" sz="1100">
                          <a:effectLst/>
                        </a:rPr>
                        <a:t>Level1</a:t>
                      </a:r>
                      <a:endParaRPr lang="en-US" sz="110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Bef>
                          <a:spcPts val="450"/>
                        </a:spcBef>
                        <a:spcAft>
                          <a:spcPts val="0"/>
                        </a:spcAft>
                      </a:pPr>
                      <a:r>
                        <a:rPr lang="en-US" sz="1100">
                          <a:effectLst/>
                        </a:rPr>
                        <a:t>Level1</a:t>
                      </a:r>
                      <a:endParaRPr lang="en-US" sz="110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Bef>
                          <a:spcPts val="450"/>
                        </a:spcBef>
                        <a:spcAft>
                          <a:spcPts val="0"/>
                        </a:spcAft>
                      </a:pPr>
                      <a:r>
                        <a:rPr lang="en-US" sz="1100">
                          <a:effectLst/>
                        </a:rPr>
                        <a:t>Level3</a:t>
                      </a:r>
                      <a:endParaRPr lang="en-US" sz="110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Bef>
                          <a:spcPts val="450"/>
                        </a:spcBef>
                        <a:spcAft>
                          <a:spcPts val="0"/>
                        </a:spcAft>
                      </a:pPr>
                      <a:r>
                        <a:rPr lang="en-US" sz="1100">
                          <a:effectLst/>
                        </a:rPr>
                        <a:t>Level4</a:t>
                      </a:r>
                      <a:endParaRPr lang="en-US" sz="1100">
                        <a:effectLst/>
                        <a:latin typeface="Times New Roman" panose="02020603050405020304" pitchFamily="18" charset="0"/>
                        <a:ea typeface="Times New Roman" panose="02020603050405020304" pitchFamily="18" charset="0"/>
                      </a:endParaRPr>
                    </a:p>
                  </a:txBody>
                  <a:tcPr marL="0" marR="0" marT="0" marB="0"/>
                </a:tc>
              </a:tr>
              <a:tr h="156930">
                <a:tc>
                  <a:txBody>
                    <a:bodyPr/>
                    <a:lstStyle/>
                    <a:p>
                      <a:pPr marL="101600" indent="-101600">
                        <a:lnSpc>
                          <a:spcPts val="1000"/>
                        </a:lnSpc>
                        <a:spcAft>
                          <a:spcPts val="0"/>
                        </a:spcAft>
                      </a:pPr>
                      <a:r>
                        <a:rPr lang="en-US" sz="1100" b="1">
                          <a:effectLst/>
                        </a:rPr>
                        <a:t>Elem.Comp.</a:t>
                      </a:r>
                      <a:endParaRPr lang="en-US" sz="1100" b="1">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Aft>
                          <a:spcPts val="0"/>
                        </a:spcAft>
                      </a:pPr>
                      <a:r>
                        <a:rPr lang="en-US" sz="1100">
                          <a:effectLst/>
                        </a:rPr>
                        <a:t>C</a:t>
                      </a:r>
                      <a:r>
                        <a:rPr lang="en-US" sz="1100" baseline="-25000">
                          <a:effectLst/>
                        </a:rPr>
                        <a:t>10</a:t>
                      </a:r>
                      <a:r>
                        <a:rPr lang="en-US" sz="1100">
                          <a:effectLst/>
                        </a:rPr>
                        <a:t>H</a:t>
                      </a:r>
                      <a:r>
                        <a:rPr lang="en-US" sz="1100" baseline="-25000">
                          <a:effectLst/>
                        </a:rPr>
                        <a:t>13</a:t>
                      </a:r>
                      <a:r>
                        <a:rPr lang="en-US" sz="1100">
                          <a:effectLst/>
                        </a:rPr>
                        <a:t>N</a:t>
                      </a:r>
                      <a:r>
                        <a:rPr lang="en-US" sz="1100" baseline="-25000">
                          <a:effectLst/>
                        </a:rPr>
                        <a:t>5</a:t>
                      </a:r>
                      <a:r>
                        <a:rPr lang="en-US" sz="1100">
                          <a:effectLst/>
                        </a:rPr>
                        <a:t>O</a:t>
                      </a:r>
                      <a:r>
                        <a:rPr lang="en-US" sz="1100" baseline="-25000">
                          <a:effectLst/>
                        </a:rPr>
                        <a:t>5</a:t>
                      </a:r>
                      <a:endParaRPr lang="en-US" sz="110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Aft>
                          <a:spcPts val="0"/>
                        </a:spcAft>
                      </a:pPr>
                      <a:r>
                        <a:rPr lang="it-IT" sz="1100">
                          <a:effectLst/>
                        </a:rPr>
                        <a:t>C</a:t>
                      </a:r>
                      <a:r>
                        <a:rPr lang="it-IT" sz="1100" baseline="-25000">
                          <a:effectLst/>
                        </a:rPr>
                        <a:t>11</a:t>
                      </a:r>
                      <a:r>
                        <a:rPr lang="it-IT" sz="1100">
                          <a:effectLst/>
                        </a:rPr>
                        <a:t>H</a:t>
                      </a:r>
                      <a:r>
                        <a:rPr lang="it-IT" sz="1100" baseline="-25000">
                          <a:effectLst/>
                        </a:rPr>
                        <a:t>22</a:t>
                      </a:r>
                      <a:r>
                        <a:rPr lang="it-IT" sz="1100">
                          <a:effectLst/>
                        </a:rPr>
                        <a:t>N</a:t>
                      </a:r>
                      <a:r>
                        <a:rPr lang="it-IT" sz="1100" baseline="-25000">
                          <a:effectLst/>
                        </a:rPr>
                        <a:t>2</a:t>
                      </a:r>
                      <a:r>
                        <a:rPr lang="it-IT" sz="1100">
                          <a:effectLst/>
                        </a:rPr>
                        <a:t>O</a:t>
                      </a:r>
                      <a:r>
                        <a:rPr lang="it-IT" sz="1100" baseline="-25000">
                          <a:effectLst/>
                        </a:rPr>
                        <a:t>3</a:t>
                      </a:r>
                      <a:endParaRPr lang="en-US" sz="110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Aft>
                          <a:spcPts val="0"/>
                        </a:spcAft>
                      </a:pPr>
                      <a:r>
                        <a:rPr lang="en-US" sz="1100">
                          <a:effectLst/>
                        </a:rPr>
                        <a:t>C</a:t>
                      </a:r>
                      <a:r>
                        <a:rPr lang="en-US" sz="1100" baseline="-25000">
                          <a:effectLst/>
                        </a:rPr>
                        <a:t>10</a:t>
                      </a:r>
                      <a:r>
                        <a:rPr lang="en-US" sz="1100">
                          <a:effectLst/>
                        </a:rPr>
                        <a:t>H</a:t>
                      </a:r>
                      <a:r>
                        <a:rPr lang="en-US" sz="1100" baseline="-25000">
                          <a:effectLst/>
                        </a:rPr>
                        <a:t>9</a:t>
                      </a:r>
                      <a:r>
                        <a:rPr lang="en-US" sz="1100">
                          <a:effectLst/>
                        </a:rPr>
                        <a:t>NO</a:t>
                      </a:r>
                      <a:r>
                        <a:rPr lang="en-US" sz="1100" baseline="-25000">
                          <a:effectLst/>
                        </a:rPr>
                        <a:t>3</a:t>
                      </a:r>
                      <a:endParaRPr lang="en-US" sz="110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Aft>
                          <a:spcPts val="0"/>
                        </a:spcAft>
                      </a:pPr>
                      <a:r>
                        <a:rPr lang="en-US" sz="1100">
                          <a:effectLst/>
                        </a:rPr>
                        <a:t>C</a:t>
                      </a:r>
                      <a:r>
                        <a:rPr lang="en-US" sz="1100" baseline="-25000">
                          <a:effectLst/>
                        </a:rPr>
                        <a:t>20</a:t>
                      </a:r>
                      <a:r>
                        <a:rPr lang="en-US" sz="1100">
                          <a:effectLst/>
                        </a:rPr>
                        <a:t>H</a:t>
                      </a:r>
                      <a:r>
                        <a:rPr lang="en-US" sz="1100" baseline="-25000">
                          <a:effectLst/>
                        </a:rPr>
                        <a:t>28</a:t>
                      </a:r>
                      <a:r>
                        <a:rPr lang="en-US" sz="1100">
                          <a:effectLst/>
                        </a:rPr>
                        <a:t>O</a:t>
                      </a:r>
                      <a:r>
                        <a:rPr lang="en-US" sz="1100" baseline="-25000">
                          <a:effectLst/>
                        </a:rPr>
                        <a:t>11</a:t>
                      </a:r>
                      <a:endParaRPr lang="en-US" sz="1100">
                        <a:effectLst/>
                        <a:latin typeface="Times New Roman" panose="02020603050405020304" pitchFamily="18" charset="0"/>
                        <a:ea typeface="Times New Roman" panose="02020603050405020304" pitchFamily="18" charset="0"/>
                      </a:endParaRPr>
                    </a:p>
                  </a:txBody>
                  <a:tcPr marL="0" marR="0" marT="0" marB="0"/>
                </a:tc>
              </a:tr>
              <a:tr h="156930">
                <a:tc>
                  <a:txBody>
                    <a:bodyPr/>
                    <a:lstStyle/>
                    <a:p>
                      <a:pPr marL="101600" indent="-101600">
                        <a:lnSpc>
                          <a:spcPts val="1000"/>
                        </a:lnSpc>
                        <a:spcAft>
                          <a:spcPts val="0"/>
                        </a:spcAft>
                      </a:pPr>
                      <a:r>
                        <a:rPr lang="en-US" sz="1100" b="1">
                          <a:effectLst/>
                        </a:rPr>
                        <a:t>RT[s]</a:t>
                      </a:r>
                      <a:endParaRPr lang="en-US" sz="1100" b="1">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Aft>
                          <a:spcPts val="0"/>
                        </a:spcAft>
                      </a:pPr>
                      <a:r>
                        <a:rPr lang="en-US" sz="1100">
                          <a:effectLst/>
                        </a:rPr>
                        <a:t>46</a:t>
                      </a:r>
                      <a:endParaRPr lang="en-US" sz="110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Aft>
                          <a:spcPts val="0"/>
                        </a:spcAft>
                      </a:pPr>
                      <a:r>
                        <a:rPr lang="en-US" sz="1100">
                          <a:effectLst/>
                        </a:rPr>
                        <a:t>159</a:t>
                      </a:r>
                      <a:endParaRPr lang="en-US" sz="110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Aft>
                          <a:spcPts val="0"/>
                        </a:spcAft>
                      </a:pPr>
                      <a:r>
                        <a:rPr lang="en-US" sz="1100">
                          <a:effectLst/>
                        </a:rPr>
                        <a:t>391</a:t>
                      </a:r>
                      <a:endParaRPr lang="en-US" sz="110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Aft>
                          <a:spcPts val="0"/>
                        </a:spcAft>
                      </a:pPr>
                      <a:r>
                        <a:rPr lang="en-US" sz="1100">
                          <a:effectLst/>
                        </a:rPr>
                        <a:t>234</a:t>
                      </a:r>
                      <a:endParaRPr lang="en-US" sz="1100">
                        <a:effectLst/>
                        <a:latin typeface="Times New Roman" panose="02020603050405020304" pitchFamily="18" charset="0"/>
                        <a:ea typeface="Times New Roman" panose="02020603050405020304" pitchFamily="18" charset="0"/>
                      </a:endParaRPr>
                    </a:p>
                  </a:txBody>
                  <a:tcPr marL="0" marR="0" marT="0" marB="0"/>
                </a:tc>
              </a:tr>
              <a:tr h="324499">
                <a:tc>
                  <a:txBody>
                    <a:bodyPr/>
                    <a:lstStyle/>
                    <a:p>
                      <a:pPr marL="101600" indent="-101600">
                        <a:lnSpc>
                          <a:spcPts val="1000"/>
                        </a:lnSpc>
                        <a:spcAft>
                          <a:spcPts val="670"/>
                        </a:spcAft>
                      </a:pPr>
                      <a:r>
                        <a:rPr lang="en-US" sz="1100" b="1">
                          <a:effectLst/>
                        </a:rPr>
                        <a:t>#Exchange Protons</a:t>
                      </a:r>
                      <a:endParaRPr lang="en-US" sz="1100" b="1">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Aft>
                          <a:spcPts val="670"/>
                        </a:spcAft>
                      </a:pPr>
                      <a:r>
                        <a:rPr lang="en-US" sz="1100">
                          <a:effectLst/>
                        </a:rPr>
                        <a:t>6</a:t>
                      </a:r>
                      <a:endParaRPr lang="en-US" sz="110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Aft>
                          <a:spcPts val="670"/>
                        </a:spcAft>
                      </a:pPr>
                      <a:r>
                        <a:rPr lang="en-US" sz="1100">
                          <a:effectLst/>
                        </a:rPr>
                        <a:t>4</a:t>
                      </a:r>
                      <a:endParaRPr lang="en-US" sz="110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Aft>
                          <a:spcPts val="670"/>
                        </a:spcAft>
                      </a:pPr>
                      <a:r>
                        <a:rPr lang="en-US" sz="1100">
                          <a:effectLst/>
                        </a:rPr>
                        <a:t>n/a</a:t>
                      </a:r>
                      <a:endParaRPr lang="en-US" sz="110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Aft>
                          <a:spcPts val="670"/>
                        </a:spcAft>
                      </a:pPr>
                      <a:r>
                        <a:rPr lang="en-US" sz="1100">
                          <a:effectLst/>
                        </a:rPr>
                        <a:t>6</a:t>
                      </a:r>
                      <a:endParaRPr lang="en-US" sz="1100">
                        <a:effectLst/>
                        <a:latin typeface="Times New Roman" panose="02020603050405020304" pitchFamily="18" charset="0"/>
                        <a:ea typeface="Times New Roman" panose="02020603050405020304" pitchFamily="18" charset="0"/>
                      </a:endParaRPr>
                    </a:p>
                  </a:txBody>
                  <a:tcPr marL="0" marR="0" marT="0" marB="0"/>
                </a:tc>
              </a:tr>
              <a:tr h="324499">
                <a:tc>
                  <a:txBody>
                    <a:bodyPr/>
                    <a:lstStyle/>
                    <a:p>
                      <a:pPr marL="101600" indent="-101600">
                        <a:lnSpc>
                          <a:spcPts val="1000"/>
                        </a:lnSpc>
                        <a:spcAft>
                          <a:spcPts val="670"/>
                        </a:spcAft>
                      </a:pPr>
                      <a:r>
                        <a:rPr lang="en-US" sz="1100" b="1">
                          <a:effectLst/>
                        </a:rPr>
                        <a:t>Precursor. Ion Type</a:t>
                      </a:r>
                      <a:endParaRPr lang="en-US" sz="1100" b="1">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Aft>
                          <a:spcPts val="670"/>
                        </a:spcAft>
                      </a:pPr>
                      <a:r>
                        <a:rPr lang="en-US" sz="1100">
                          <a:effectLst/>
                        </a:rPr>
                        <a:t>[M-H]</a:t>
                      </a:r>
                      <a:r>
                        <a:rPr lang="en-US" sz="1100" baseline="30000">
                          <a:effectLst/>
                        </a:rPr>
                        <a:t>-</a:t>
                      </a:r>
                      <a:endParaRPr lang="en-US" sz="110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Aft>
                          <a:spcPts val="670"/>
                        </a:spcAft>
                      </a:pPr>
                      <a:r>
                        <a:rPr lang="en-US" sz="1100">
                          <a:effectLst/>
                        </a:rPr>
                        <a:t>[M+H]</a:t>
                      </a:r>
                      <a:r>
                        <a:rPr lang="en-US" sz="1100" baseline="30000">
                          <a:effectLst/>
                        </a:rPr>
                        <a:t>+</a:t>
                      </a:r>
                      <a:endParaRPr lang="en-US" sz="110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Aft>
                          <a:spcPts val="670"/>
                        </a:spcAft>
                      </a:pPr>
                      <a:r>
                        <a:rPr lang="en-US" sz="1100">
                          <a:effectLst/>
                        </a:rPr>
                        <a:t>[M+H]</a:t>
                      </a:r>
                      <a:r>
                        <a:rPr lang="en-US" sz="1100" baseline="30000">
                          <a:effectLst/>
                        </a:rPr>
                        <a:t>+</a:t>
                      </a:r>
                      <a:endParaRPr lang="en-US" sz="110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Aft>
                          <a:spcPts val="670"/>
                        </a:spcAft>
                      </a:pPr>
                      <a:r>
                        <a:rPr lang="en-US" sz="1100">
                          <a:effectLst/>
                        </a:rPr>
                        <a:t>[M-H]</a:t>
                      </a:r>
                      <a:r>
                        <a:rPr lang="en-US" sz="1100" baseline="30000">
                          <a:effectLst/>
                        </a:rPr>
                        <a:t>-</a:t>
                      </a:r>
                      <a:endParaRPr lang="en-US" sz="1100">
                        <a:effectLst/>
                        <a:latin typeface="Times New Roman" panose="02020603050405020304" pitchFamily="18" charset="0"/>
                        <a:ea typeface="Times New Roman" panose="02020603050405020304" pitchFamily="18" charset="0"/>
                      </a:endParaRPr>
                    </a:p>
                  </a:txBody>
                  <a:tcPr marL="0" marR="0" marT="0" marB="0"/>
                </a:tc>
              </a:tr>
              <a:tr h="156930">
                <a:tc>
                  <a:txBody>
                    <a:bodyPr/>
                    <a:lstStyle/>
                    <a:p>
                      <a:pPr marL="101600" indent="-101600">
                        <a:lnSpc>
                          <a:spcPts val="1000"/>
                        </a:lnSpc>
                        <a:spcAft>
                          <a:spcPts val="670"/>
                        </a:spcAft>
                      </a:pPr>
                      <a:r>
                        <a:rPr lang="en-US" sz="1100" b="1">
                          <a:effectLst/>
                        </a:rPr>
                        <a:t>m/z</a:t>
                      </a:r>
                      <a:endParaRPr lang="en-US" sz="1100" b="1">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Aft>
                          <a:spcPts val="670"/>
                        </a:spcAft>
                      </a:pPr>
                      <a:r>
                        <a:rPr lang="en-US" sz="1100">
                          <a:effectLst/>
                        </a:rPr>
                        <a:t>282.08</a:t>
                      </a:r>
                      <a:endParaRPr lang="en-US" sz="110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Aft>
                          <a:spcPts val="670"/>
                        </a:spcAft>
                      </a:pPr>
                      <a:r>
                        <a:rPr lang="en-US" sz="1100">
                          <a:effectLst/>
                        </a:rPr>
                        <a:t>231.17</a:t>
                      </a:r>
                      <a:endParaRPr lang="en-US" sz="110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Aft>
                          <a:spcPts val="670"/>
                        </a:spcAft>
                      </a:pPr>
                      <a:r>
                        <a:rPr lang="en-US" sz="1100">
                          <a:effectLst/>
                        </a:rPr>
                        <a:t>192.07</a:t>
                      </a:r>
                      <a:endParaRPr lang="en-US" sz="110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Aft>
                          <a:spcPts val="670"/>
                        </a:spcAft>
                      </a:pPr>
                      <a:r>
                        <a:rPr lang="en-US" sz="1100">
                          <a:effectLst/>
                        </a:rPr>
                        <a:t>443.15</a:t>
                      </a:r>
                      <a:endParaRPr lang="en-US" sz="1100">
                        <a:effectLst/>
                        <a:latin typeface="Times New Roman" panose="02020603050405020304" pitchFamily="18" charset="0"/>
                        <a:ea typeface="Times New Roman" panose="02020603050405020304" pitchFamily="18" charset="0"/>
                      </a:endParaRPr>
                    </a:p>
                  </a:txBody>
                  <a:tcPr marL="0" marR="0" marT="0" marB="0"/>
                </a:tc>
              </a:tr>
              <a:tr h="994776">
                <a:tc>
                  <a:txBody>
                    <a:bodyPr/>
                    <a:lstStyle/>
                    <a:p>
                      <a:pPr marL="101600" indent="-101600">
                        <a:lnSpc>
                          <a:spcPts val="1000"/>
                        </a:lnSpc>
                        <a:spcAft>
                          <a:spcPts val="670"/>
                        </a:spcAft>
                      </a:pPr>
                      <a:r>
                        <a:rPr lang="en-US" sz="1100" b="1" dirty="0">
                          <a:effectLst/>
                        </a:rPr>
                        <a:t>MS</a:t>
                      </a:r>
                      <a:r>
                        <a:rPr lang="en-US" sz="1100" b="1" baseline="30000" dirty="0">
                          <a:effectLst/>
                        </a:rPr>
                        <a:t>2</a:t>
                      </a:r>
                      <a:r>
                        <a:rPr lang="en-US" sz="1100" b="1" dirty="0">
                          <a:effectLst/>
                        </a:rPr>
                        <a:t> fragments</a:t>
                      </a:r>
                      <a:endParaRPr lang="en-US" sz="1100" b="1" dirty="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Aft>
                          <a:spcPts val="670"/>
                        </a:spcAft>
                      </a:pPr>
                      <a:r>
                        <a:rPr lang="en-US" sz="1100" dirty="0">
                          <a:effectLst/>
                        </a:rPr>
                        <a:t>150,133</a:t>
                      </a:r>
                      <a:endParaRPr lang="en-US" sz="1100" dirty="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Aft>
                          <a:spcPts val="670"/>
                        </a:spcAft>
                      </a:pPr>
                      <a:r>
                        <a:rPr lang="en-US" sz="1100">
                          <a:effectLst/>
                        </a:rPr>
                        <a:t>213,185,132,86,72</a:t>
                      </a:r>
                      <a:endParaRPr lang="en-US" sz="110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Aft>
                          <a:spcPts val="670"/>
                        </a:spcAft>
                      </a:pPr>
                      <a:r>
                        <a:rPr lang="en-US" sz="1100">
                          <a:effectLst/>
                        </a:rPr>
                        <a:t>177, 174, 161, 159, 148, 133, 132, 117,116, 105, 104</a:t>
                      </a:r>
                      <a:endParaRPr lang="en-US" sz="1100">
                        <a:effectLst/>
                        <a:latin typeface="Times New Roman" panose="02020603050405020304" pitchFamily="18" charset="0"/>
                        <a:ea typeface="Times New Roman" panose="02020603050405020304" pitchFamily="18" charset="0"/>
                      </a:endParaRPr>
                    </a:p>
                  </a:txBody>
                  <a:tcPr marL="0" marR="0" marT="0" marB="0"/>
                </a:tc>
                <a:tc>
                  <a:txBody>
                    <a:bodyPr/>
                    <a:lstStyle/>
                    <a:p>
                      <a:pPr marL="101600" indent="-101600">
                        <a:lnSpc>
                          <a:spcPts val="1000"/>
                        </a:lnSpc>
                        <a:spcAft>
                          <a:spcPts val="670"/>
                        </a:spcAft>
                      </a:pPr>
                      <a:r>
                        <a:rPr lang="en-US" sz="1100" dirty="0">
                          <a:effectLst/>
                        </a:rPr>
                        <a:t>291, 151, 145, 125, 107, 101</a:t>
                      </a:r>
                      <a:endParaRPr lang="en-US" sz="1100" dirty="0">
                        <a:effectLst/>
                        <a:latin typeface="Times New Roman" panose="02020603050405020304" pitchFamily="18" charset="0"/>
                        <a:ea typeface="Times New Roman" panose="02020603050405020304" pitchFamily="18" charset="0"/>
                      </a:endParaRPr>
                    </a:p>
                  </a:txBody>
                  <a:tcPr marL="0" marR="0" marT="0" marB="0"/>
                </a:tc>
              </a:tr>
            </a:tbl>
          </a:graphicData>
        </a:graphic>
      </p:graphicFrame>
      <p:sp>
        <p:nvSpPr>
          <p:cNvPr id="3" name="Nach links gekrümmter Pfeil 2"/>
          <p:cNvSpPr/>
          <p:nvPr/>
        </p:nvSpPr>
        <p:spPr>
          <a:xfrm>
            <a:off x="3569466" y="2533881"/>
            <a:ext cx="297454" cy="1994052"/>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 name="Rechteck 4"/>
          <p:cNvSpPr/>
          <p:nvPr/>
        </p:nvSpPr>
        <p:spPr>
          <a:xfrm>
            <a:off x="2666082" y="2456763"/>
            <a:ext cx="903384" cy="17626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Nach links gekrümmter Pfeil 5"/>
          <p:cNvSpPr/>
          <p:nvPr/>
        </p:nvSpPr>
        <p:spPr>
          <a:xfrm>
            <a:off x="6859234" y="2555912"/>
            <a:ext cx="297454" cy="1994052"/>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 name="Rechteck 6"/>
          <p:cNvSpPr/>
          <p:nvPr/>
        </p:nvSpPr>
        <p:spPr>
          <a:xfrm>
            <a:off x="6520150" y="2324560"/>
            <a:ext cx="636538" cy="20932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feld 7"/>
          <p:cNvSpPr txBox="1"/>
          <p:nvPr/>
        </p:nvSpPr>
        <p:spPr>
          <a:xfrm>
            <a:off x="3866920" y="3377018"/>
            <a:ext cx="870751" cy="307777"/>
          </a:xfrm>
          <a:prstGeom prst="rect">
            <a:avLst/>
          </a:prstGeom>
          <a:noFill/>
        </p:spPr>
        <p:txBody>
          <a:bodyPr wrap="none" rtlCol="0">
            <a:spAutoFit/>
          </a:bodyPr>
          <a:lstStyle/>
          <a:p>
            <a:r>
              <a:rPr lang="en-US" dirty="0" smtClean="0"/>
              <a:t>mapping</a:t>
            </a:r>
            <a:endParaRPr lang="en-US" dirty="0"/>
          </a:p>
        </p:txBody>
      </p:sp>
      <p:sp>
        <p:nvSpPr>
          <p:cNvPr id="9" name="Textfeld 8"/>
          <p:cNvSpPr txBox="1"/>
          <p:nvPr/>
        </p:nvSpPr>
        <p:spPr>
          <a:xfrm>
            <a:off x="7156688" y="3298583"/>
            <a:ext cx="870751" cy="307777"/>
          </a:xfrm>
          <a:prstGeom prst="rect">
            <a:avLst/>
          </a:prstGeom>
          <a:noFill/>
        </p:spPr>
        <p:txBody>
          <a:bodyPr wrap="none" rtlCol="0">
            <a:spAutoFit/>
          </a:bodyPr>
          <a:lstStyle/>
          <a:p>
            <a:r>
              <a:rPr lang="en-US" dirty="0" smtClean="0"/>
              <a:t>mapping</a:t>
            </a:r>
            <a:endParaRPr lang="en-US" dirty="0"/>
          </a:p>
        </p:txBody>
      </p:sp>
    </p:spTree>
    <p:extLst>
      <p:ext uri="{BB962C8B-B14F-4D97-AF65-F5344CB8AC3E}">
        <p14:creationId xmlns:p14="http://schemas.microsoft.com/office/powerpoint/2010/main" val="1068470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6" grpId="0" animBg="1"/>
      <p:bldP spid="7" grpId="0" animBg="1"/>
      <p:bldP spid="8" grpId="0"/>
      <p:bldP spid="9"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sz="3200" dirty="0" smtClean="0"/>
              <a:t>Annotating features </a:t>
            </a:r>
            <a:br>
              <a:rPr lang="en-US" sz="3200" dirty="0" smtClean="0"/>
            </a:br>
            <a:r>
              <a:rPr lang="en-US" sz="3200" dirty="0" smtClean="0"/>
              <a:t>on a granular </a:t>
            </a:r>
            <a:r>
              <a:rPr lang="en-US" sz="3200" dirty="0"/>
              <a:t>l</a:t>
            </a:r>
            <a:r>
              <a:rPr lang="en-US" sz="3200" dirty="0" smtClean="0"/>
              <a:t>evel</a:t>
            </a:r>
            <a:endParaRPr lang="en-US" sz="3200" dirty="0"/>
          </a:p>
        </p:txBody>
      </p:sp>
      <p:sp>
        <p:nvSpPr>
          <p:cNvPr id="3" name="Textplatzhalter 2"/>
          <p:cNvSpPr>
            <a:spLocks noGrp="1"/>
          </p:cNvSpPr>
          <p:nvPr>
            <p:ph type="body" idx="1"/>
          </p:nvPr>
        </p:nvSpPr>
        <p:spPr>
          <a:xfrm>
            <a:off x="71718" y="1722437"/>
            <a:ext cx="8229600" cy="4525963"/>
          </a:xfrm>
        </p:spPr>
        <p:txBody>
          <a:bodyPr/>
          <a:lstStyle/>
          <a:p>
            <a:pPr marL="203200" indent="0">
              <a:buNone/>
            </a:pPr>
            <a:r>
              <a:rPr lang="en-US" sz="2400" dirty="0"/>
              <a:t>Annotating each evidence contributor </a:t>
            </a:r>
            <a:r>
              <a:rPr lang="en-US" sz="2400" dirty="0" smtClean="0"/>
              <a:t>(</a:t>
            </a:r>
            <a:r>
              <a:rPr lang="en-US" sz="2400" dirty="0" err="1" smtClean="0"/>
              <a:t>ms</a:t>
            </a:r>
            <a:r>
              <a:rPr lang="en-US" sz="2400" dirty="0" smtClean="0"/>
              <a:t> assay property) </a:t>
            </a:r>
          </a:p>
          <a:p>
            <a:pPr marL="203200" indent="0">
              <a:buNone/>
            </a:pPr>
            <a:endParaRPr lang="en-US" sz="2400" dirty="0" smtClean="0"/>
          </a:p>
          <a:p>
            <a:pPr marL="203200" indent="0">
              <a:buNone/>
            </a:pPr>
            <a:r>
              <a:rPr lang="en-US" sz="2400" dirty="0" smtClean="0"/>
              <a:t>Guanosine example annotated with MIECO terms</a:t>
            </a:r>
            <a:endParaRPr lang="en-US" sz="2400" dirty="0"/>
          </a:p>
        </p:txBody>
      </p:sp>
      <p:graphicFrame>
        <p:nvGraphicFramePr>
          <p:cNvPr id="4" name="Tabelle 3"/>
          <p:cNvGraphicFramePr>
            <a:graphicFrameLocks noGrp="1"/>
          </p:cNvGraphicFramePr>
          <p:nvPr>
            <p:extLst/>
          </p:nvPr>
        </p:nvGraphicFramePr>
        <p:xfrm>
          <a:off x="367551" y="3424521"/>
          <a:ext cx="7682754" cy="2752162"/>
        </p:xfrm>
        <a:graphic>
          <a:graphicData uri="http://schemas.openxmlformats.org/drawingml/2006/table">
            <a:tbl>
              <a:tblPr firstRow="1" firstCol="1" bandRow="1">
                <a:tableStyleId>{260A987E-1636-4442-838D-794D8C1C0AC0}</a:tableStyleId>
              </a:tblPr>
              <a:tblGrid>
                <a:gridCol w="2402973"/>
                <a:gridCol w="1231007"/>
                <a:gridCol w="4048774"/>
              </a:tblGrid>
              <a:tr h="182072">
                <a:tc>
                  <a:txBody>
                    <a:bodyPr/>
                    <a:lstStyle/>
                    <a:p>
                      <a:pPr marL="101600" indent="-101600">
                        <a:lnSpc>
                          <a:spcPts val="1000"/>
                        </a:lnSpc>
                        <a:spcAft>
                          <a:spcPts val="0"/>
                        </a:spcAft>
                      </a:pPr>
                      <a:r>
                        <a:rPr lang="en-US" sz="1400" b="1" dirty="0" smtClean="0">
                          <a:effectLst/>
                          <a:latin typeface="+mj-lt"/>
                          <a:ea typeface="Times New Roman" panose="02020603050405020304" pitchFamily="18" charset="0"/>
                        </a:rPr>
                        <a:t>Mass Spec Property</a:t>
                      </a:r>
                      <a:endParaRPr lang="en-US" sz="1400" b="1" dirty="0">
                        <a:effectLst/>
                        <a:latin typeface="+mj-lt"/>
                        <a:ea typeface="Times New Roman" panose="02020603050405020304" pitchFamily="18" charset="0"/>
                      </a:endParaRPr>
                    </a:p>
                  </a:txBody>
                  <a:tcPr marL="0" marR="0" marT="0" marB="0"/>
                </a:tc>
                <a:tc>
                  <a:txBody>
                    <a:bodyPr/>
                    <a:lstStyle/>
                    <a:p>
                      <a:pPr marL="101600" indent="-101600">
                        <a:lnSpc>
                          <a:spcPts val="1000"/>
                        </a:lnSpc>
                        <a:spcAft>
                          <a:spcPts val="0"/>
                        </a:spcAft>
                      </a:pPr>
                      <a:r>
                        <a:rPr lang="en-US" sz="1400" b="1" dirty="0" smtClean="0">
                          <a:effectLst/>
                          <a:latin typeface="+mj-lt"/>
                          <a:ea typeface="Times New Roman" panose="02020603050405020304" pitchFamily="18" charset="0"/>
                        </a:rPr>
                        <a:t>Value</a:t>
                      </a:r>
                      <a:endParaRPr lang="en-US" sz="1400" b="1" dirty="0">
                        <a:effectLst/>
                        <a:latin typeface="+mj-lt"/>
                        <a:ea typeface="Times New Roman" panose="02020603050405020304" pitchFamily="18" charset="0"/>
                      </a:endParaRPr>
                    </a:p>
                  </a:txBody>
                  <a:tcPr marL="0" marR="0" marT="0" marB="0"/>
                </a:tc>
                <a:tc>
                  <a:txBody>
                    <a:bodyPr/>
                    <a:lstStyle/>
                    <a:p>
                      <a:pPr marL="101600" indent="-101600">
                        <a:lnSpc>
                          <a:spcPts val="1000"/>
                        </a:lnSpc>
                        <a:spcAft>
                          <a:spcPts val="0"/>
                        </a:spcAft>
                      </a:pPr>
                      <a:r>
                        <a:rPr lang="en-US" sz="1400" b="1" dirty="0" smtClean="0">
                          <a:effectLst/>
                          <a:latin typeface="+mj-lt"/>
                          <a:ea typeface="Times New Roman" panose="02020603050405020304" pitchFamily="18" charset="0"/>
                        </a:rPr>
                        <a:t>MIECO annotation</a:t>
                      </a:r>
                      <a:endParaRPr lang="en-US" sz="1400" b="1" dirty="0">
                        <a:effectLst/>
                        <a:latin typeface="+mj-lt"/>
                        <a:ea typeface="Times New Roman" panose="02020603050405020304" pitchFamily="18" charset="0"/>
                      </a:endParaRPr>
                    </a:p>
                  </a:txBody>
                  <a:tcPr marL="0" marR="0" marT="0" marB="0"/>
                </a:tc>
              </a:tr>
              <a:tr h="174404">
                <a:tc>
                  <a:txBody>
                    <a:bodyPr/>
                    <a:lstStyle/>
                    <a:p>
                      <a:pPr marL="101600" indent="-101600">
                        <a:lnSpc>
                          <a:spcPts val="1000"/>
                        </a:lnSpc>
                        <a:spcAft>
                          <a:spcPts val="0"/>
                        </a:spcAft>
                      </a:pPr>
                      <a:r>
                        <a:rPr lang="en-US" sz="1200" b="0">
                          <a:effectLst/>
                          <a:latin typeface="+mj-lt"/>
                        </a:rPr>
                        <a:t>Elem.Comp.</a:t>
                      </a:r>
                      <a:endParaRPr lang="en-US" sz="1200" b="0">
                        <a:effectLst/>
                        <a:latin typeface="+mj-lt"/>
                        <a:ea typeface="Times New Roman" panose="02020603050405020304" pitchFamily="18" charset="0"/>
                      </a:endParaRPr>
                    </a:p>
                  </a:txBody>
                  <a:tcPr marL="0" marR="0" marT="0" marB="0"/>
                </a:tc>
                <a:tc>
                  <a:txBody>
                    <a:bodyPr/>
                    <a:lstStyle/>
                    <a:p>
                      <a:pPr marL="101600" indent="-101600">
                        <a:lnSpc>
                          <a:spcPts val="1000"/>
                        </a:lnSpc>
                        <a:spcAft>
                          <a:spcPts val="0"/>
                        </a:spcAft>
                      </a:pPr>
                      <a:r>
                        <a:rPr lang="en-US" sz="1200" dirty="0">
                          <a:effectLst/>
                          <a:latin typeface="+mj-lt"/>
                        </a:rPr>
                        <a:t>C</a:t>
                      </a:r>
                      <a:r>
                        <a:rPr lang="en-US" sz="1200" baseline="-25000" dirty="0">
                          <a:effectLst/>
                          <a:latin typeface="+mj-lt"/>
                        </a:rPr>
                        <a:t>10</a:t>
                      </a:r>
                      <a:r>
                        <a:rPr lang="en-US" sz="1200" dirty="0">
                          <a:effectLst/>
                          <a:latin typeface="+mj-lt"/>
                        </a:rPr>
                        <a:t>H</a:t>
                      </a:r>
                      <a:r>
                        <a:rPr lang="en-US" sz="1200" baseline="-25000" dirty="0">
                          <a:effectLst/>
                          <a:latin typeface="+mj-lt"/>
                        </a:rPr>
                        <a:t>13</a:t>
                      </a:r>
                      <a:r>
                        <a:rPr lang="en-US" sz="1200" dirty="0">
                          <a:effectLst/>
                          <a:latin typeface="+mj-lt"/>
                        </a:rPr>
                        <a:t>N</a:t>
                      </a:r>
                      <a:r>
                        <a:rPr lang="en-US" sz="1200" baseline="-25000" dirty="0">
                          <a:effectLst/>
                          <a:latin typeface="+mj-lt"/>
                        </a:rPr>
                        <a:t>5</a:t>
                      </a:r>
                      <a:r>
                        <a:rPr lang="en-US" sz="1200" dirty="0">
                          <a:effectLst/>
                          <a:latin typeface="+mj-lt"/>
                        </a:rPr>
                        <a:t>O</a:t>
                      </a:r>
                      <a:r>
                        <a:rPr lang="en-US" sz="1200" baseline="-25000" dirty="0">
                          <a:effectLst/>
                          <a:latin typeface="+mj-lt"/>
                        </a:rPr>
                        <a:t>5</a:t>
                      </a:r>
                      <a:endParaRPr lang="en-US" sz="1200" dirty="0">
                        <a:effectLst/>
                        <a:latin typeface="+mj-lt"/>
                        <a:ea typeface="Times New Roman" panose="02020603050405020304" pitchFamily="18" charset="0"/>
                      </a:endParaRPr>
                    </a:p>
                  </a:txBody>
                  <a:tcPr marL="0" marR="0" marT="0" marB="0"/>
                </a:tc>
                <a:tc>
                  <a:txBody>
                    <a:bodyPr/>
                    <a:lstStyle/>
                    <a:p>
                      <a:pPr marL="101600" indent="-101600">
                        <a:lnSpc>
                          <a:spcPts val="1000"/>
                        </a:lnSpc>
                        <a:spcAft>
                          <a:spcPts val="0"/>
                        </a:spcAft>
                      </a:pPr>
                      <a:r>
                        <a:rPr lang="en-US" sz="1200" dirty="0" smtClean="0"/>
                        <a:t>‘MIECO_0000094: </a:t>
                      </a:r>
                      <a:r>
                        <a:rPr lang="en-US" sz="1200" dirty="0" err="1" smtClean="0"/>
                        <a:t>Characterisation</a:t>
                      </a:r>
                      <a:r>
                        <a:rPr lang="en-US" sz="1200" dirty="0" smtClean="0"/>
                        <a:t> by sum formula’</a:t>
                      </a:r>
                      <a:endParaRPr lang="en-US" sz="1200" dirty="0">
                        <a:effectLst/>
                        <a:latin typeface="+mj-lt"/>
                        <a:ea typeface="Times New Roman" panose="02020603050405020304" pitchFamily="18" charset="0"/>
                      </a:endParaRPr>
                    </a:p>
                  </a:txBody>
                  <a:tcPr marL="0" marR="0" marT="0" marB="0"/>
                </a:tc>
              </a:tr>
              <a:tr h="174404">
                <a:tc>
                  <a:txBody>
                    <a:bodyPr/>
                    <a:lstStyle/>
                    <a:p>
                      <a:pPr marL="101600" indent="-101600">
                        <a:lnSpc>
                          <a:spcPts val="1000"/>
                        </a:lnSpc>
                        <a:spcAft>
                          <a:spcPts val="0"/>
                        </a:spcAft>
                      </a:pPr>
                      <a:r>
                        <a:rPr lang="en-US" sz="1200" b="0">
                          <a:effectLst/>
                          <a:latin typeface="+mj-lt"/>
                        </a:rPr>
                        <a:t>RT[s]</a:t>
                      </a:r>
                      <a:endParaRPr lang="en-US" sz="1200" b="0">
                        <a:effectLst/>
                        <a:latin typeface="+mj-lt"/>
                        <a:ea typeface="Times New Roman" panose="02020603050405020304" pitchFamily="18" charset="0"/>
                      </a:endParaRPr>
                    </a:p>
                  </a:txBody>
                  <a:tcPr marL="0" marR="0" marT="0" marB="0"/>
                </a:tc>
                <a:tc>
                  <a:txBody>
                    <a:bodyPr/>
                    <a:lstStyle/>
                    <a:p>
                      <a:pPr marL="101600" indent="-101600">
                        <a:lnSpc>
                          <a:spcPts val="1000"/>
                        </a:lnSpc>
                        <a:spcAft>
                          <a:spcPts val="0"/>
                        </a:spcAft>
                      </a:pPr>
                      <a:r>
                        <a:rPr lang="en-US" sz="1200">
                          <a:effectLst/>
                          <a:latin typeface="+mj-lt"/>
                        </a:rPr>
                        <a:t>46</a:t>
                      </a:r>
                      <a:endParaRPr lang="en-US" sz="1200">
                        <a:effectLst/>
                        <a:latin typeface="+mj-lt"/>
                        <a:ea typeface="Times New Roman" panose="02020603050405020304" pitchFamily="18" charset="0"/>
                      </a:endParaRPr>
                    </a:p>
                  </a:txBody>
                  <a:tcPr marL="0" marR="0" marT="0" marB="0"/>
                </a:tc>
                <a:tc>
                  <a:txBody>
                    <a:bodyPr/>
                    <a:lstStyle/>
                    <a:p>
                      <a:pPr marL="101600" indent="-101600">
                        <a:lnSpc>
                          <a:spcPts val="1000"/>
                        </a:lnSpc>
                        <a:spcAft>
                          <a:spcPts val="0"/>
                        </a:spcAft>
                      </a:pPr>
                      <a:r>
                        <a:rPr lang="en-US" sz="1200" dirty="0" smtClean="0"/>
                        <a:t>‘MIECO_0000028: </a:t>
                      </a:r>
                      <a:r>
                        <a:rPr lang="en-US" sz="1200" dirty="0" err="1" smtClean="0"/>
                        <a:t>Characterisation</a:t>
                      </a:r>
                      <a:r>
                        <a:rPr lang="en-US" sz="1200" dirty="0" smtClean="0"/>
                        <a:t> by RI similarity’</a:t>
                      </a:r>
                      <a:endParaRPr lang="en-US" sz="1200" dirty="0">
                        <a:effectLst/>
                        <a:latin typeface="+mj-lt"/>
                        <a:ea typeface="Times New Roman" panose="02020603050405020304" pitchFamily="18" charset="0"/>
                      </a:endParaRPr>
                    </a:p>
                  </a:txBody>
                  <a:tcPr marL="0" marR="0" marT="0" marB="0"/>
                </a:tc>
              </a:tr>
              <a:tr h="515202">
                <a:tc>
                  <a:txBody>
                    <a:bodyPr/>
                    <a:lstStyle/>
                    <a:p>
                      <a:pPr marL="101600" indent="-101600">
                        <a:lnSpc>
                          <a:spcPts val="1000"/>
                        </a:lnSpc>
                        <a:spcAft>
                          <a:spcPts val="670"/>
                        </a:spcAft>
                      </a:pPr>
                      <a:r>
                        <a:rPr lang="en-US" sz="1200" b="0">
                          <a:effectLst/>
                          <a:latin typeface="+mj-lt"/>
                        </a:rPr>
                        <a:t>#Exchange Protons</a:t>
                      </a:r>
                      <a:endParaRPr lang="en-US" sz="1200" b="0">
                        <a:effectLst/>
                        <a:latin typeface="+mj-lt"/>
                        <a:ea typeface="Times New Roman" panose="02020603050405020304" pitchFamily="18" charset="0"/>
                      </a:endParaRPr>
                    </a:p>
                  </a:txBody>
                  <a:tcPr marL="0" marR="0" marT="0" marB="0"/>
                </a:tc>
                <a:tc>
                  <a:txBody>
                    <a:bodyPr/>
                    <a:lstStyle/>
                    <a:p>
                      <a:pPr marL="101600" indent="-101600">
                        <a:lnSpc>
                          <a:spcPts val="1000"/>
                        </a:lnSpc>
                        <a:spcAft>
                          <a:spcPts val="670"/>
                        </a:spcAft>
                      </a:pPr>
                      <a:r>
                        <a:rPr lang="en-US" sz="1200">
                          <a:effectLst/>
                          <a:latin typeface="+mj-lt"/>
                        </a:rPr>
                        <a:t>6</a:t>
                      </a:r>
                      <a:endParaRPr lang="en-US" sz="1200">
                        <a:effectLst/>
                        <a:latin typeface="+mj-lt"/>
                        <a:ea typeface="Times New Roman" panose="02020603050405020304" pitchFamily="18" charset="0"/>
                      </a:endParaRPr>
                    </a:p>
                  </a:txBody>
                  <a:tcPr marL="0" marR="0" marT="0" marB="0"/>
                </a:tc>
                <a:tc>
                  <a:txBody>
                    <a:bodyPr/>
                    <a:lstStyle/>
                    <a:p>
                      <a:pPr marL="101600" indent="-101600">
                        <a:lnSpc>
                          <a:spcPts val="1000"/>
                        </a:lnSpc>
                        <a:spcAft>
                          <a:spcPts val="670"/>
                        </a:spcAft>
                      </a:pPr>
                      <a:r>
                        <a:rPr lang="en-US" sz="1200" dirty="0" smtClean="0"/>
                        <a:t>‘MIECO_0000012: </a:t>
                      </a:r>
                      <a:r>
                        <a:rPr lang="en-US" sz="1200" dirty="0" err="1" smtClean="0"/>
                        <a:t>Characterisation</a:t>
                      </a:r>
                      <a:r>
                        <a:rPr lang="en-US" sz="1200" dirty="0" smtClean="0"/>
                        <a:t> by online HD exchange experiment identified substructure revealing exchangeable protons’</a:t>
                      </a:r>
                      <a:endParaRPr lang="en-US" sz="1200" dirty="0">
                        <a:effectLst/>
                        <a:latin typeface="+mj-lt"/>
                        <a:ea typeface="Times New Roman" panose="02020603050405020304" pitchFamily="18" charset="0"/>
                      </a:endParaRPr>
                    </a:p>
                  </a:txBody>
                  <a:tcPr marL="0" marR="0" marT="0" marB="0"/>
                </a:tc>
              </a:tr>
              <a:tr h="515202">
                <a:tc>
                  <a:txBody>
                    <a:bodyPr/>
                    <a:lstStyle/>
                    <a:p>
                      <a:pPr marL="101600" indent="-101600">
                        <a:lnSpc>
                          <a:spcPts val="1000"/>
                        </a:lnSpc>
                        <a:spcAft>
                          <a:spcPts val="670"/>
                        </a:spcAft>
                      </a:pPr>
                      <a:r>
                        <a:rPr lang="en-US" sz="1200" b="0">
                          <a:effectLst/>
                          <a:latin typeface="+mj-lt"/>
                        </a:rPr>
                        <a:t>Precursor. Ion Type</a:t>
                      </a:r>
                      <a:endParaRPr lang="en-US" sz="1200" b="0">
                        <a:effectLst/>
                        <a:latin typeface="+mj-lt"/>
                        <a:ea typeface="Times New Roman" panose="02020603050405020304" pitchFamily="18" charset="0"/>
                      </a:endParaRPr>
                    </a:p>
                  </a:txBody>
                  <a:tcPr marL="0" marR="0" marT="0" marB="0"/>
                </a:tc>
                <a:tc>
                  <a:txBody>
                    <a:bodyPr/>
                    <a:lstStyle/>
                    <a:p>
                      <a:pPr marL="101600" indent="-101600">
                        <a:lnSpc>
                          <a:spcPts val="1000"/>
                        </a:lnSpc>
                        <a:spcAft>
                          <a:spcPts val="670"/>
                        </a:spcAft>
                      </a:pPr>
                      <a:r>
                        <a:rPr lang="en-US" sz="1200">
                          <a:effectLst/>
                          <a:latin typeface="+mj-lt"/>
                        </a:rPr>
                        <a:t>[M-H]</a:t>
                      </a:r>
                      <a:r>
                        <a:rPr lang="en-US" sz="1200" baseline="30000">
                          <a:effectLst/>
                          <a:latin typeface="+mj-lt"/>
                        </a:rPr>
                        <a:t>-</a:t>
                      </a:r>
                      <a:endParaRPr lang="en-US" sz="1200">
                        <a:effectLst/>
                        <a:latin typeface="+mj-lt"/>
                        <a:ea typeface="Times New Roman" panose="02020603050405020304" pitchFamily="18" charset="0"/>
                      </a:endParaRPr>
                    </a:p>
                  </a:txBody>
                  <a:tcPr marL="0" marR="0" marT="0" marB="0"/>
                </a:tc>
                <a:tc>
                  <a:txBody>
                    <a:bodyPr/>
                    <a:lstStyle/>
                    <a:p>
                      <a:pPr marL="101600" indent="-101600">
                        <a:lnSpc>
                          <a:spcPts val="1000"/>
                        </a:lnSpc>
                        <a:spcAft>
                          <a:spcPts val="670"/>
                        </a:spcAft>
                      </a:pPr>
                      <a:r>
                        <a:rPr lang="en-US" sz="1200" dirty="0" smtClean="0"/>
                        <a:t>‘MIECO_0000016: </a:t>
                      </a:r>
                      <a:r>
                        <a:rPr lang="en-US" sz="1200" dirty="0" err="1" smtClean="0"/>
                        <a:t>Characterisation</a:t>
                      </a:r>
                      <a:r>
                        <a:rPr lang="en-US" sz="1200" dirty="0" smtClean="0"/>
                        <a:t> by collision induced dissociation (CID) MS2 with mass and isotope pattern of quasi-molecular fragment ion in negative ESI mode’</a:t>
                      </a:r>
                      <a:endParaRPr lang="en-US" sz="1200" dirty="0">
                        <a:effectLst/>
                        <a:latin typeface="+mj-lt"/>
                        <a:ea typeface="Times New Roman" panose="02020603050405020304" pitchFamily="18" charset="0"/>
                      </a:endParaRPr>
                    </a:p>
                  </a:txBody>
                  <a:tcPr marL="0" marR="0" marT="0" marB="0"/>
                </a:tc>
              </a:tr>
              <a:tr h="174404">
                <a:tc>
                  <a:txBody>
                    <a:bodyPr/>
                    <a:lstStyle/>
                    <a:p>
                      <a:pPr marL="101600" indent="-101600">
                        <a:lnSpc>
                          <a:spcPts val="1000"/>
                        </a:lnSpc>
                        <a:spcAft>
                          <a:spcPts val="670"/>
                        </a:spcAft>
                      </a:pPr>
                      <a:r>
                        <a:rPr lang="en-US" sz="1200" b="0">
                          <a:effectLst/>
                          <a:latin typeface="+mj-lt"/>
                        </a:rPr>
                        <a:t>m/z</a:t>
                      </a:r>
                      <a:endParaRPr lang="en-US" sz="1200" b="0">
                        <a:effectLst/>
                        <a:latin typeface="+mj-lt"/>
                        <a:ea typeface="Times New Roman" panose="02020603050405020304" pitchFamily="18" charset="0"/>
                      </a:endParaRPr>
                    </a:p>
                  </a:txBody>
                  <a:tcPr marL="0" marR="0" marT="0" marB="0"/>
                </a:tc>
                <a:tc>
                  <a:txBody>
                    <a:bodyPr/>
                    <a:lstStyle/>
                    <a:p>
                      <a:pPr marL="101600" indent="-101600">
                        <a:lnSpc>
                          <a:spcPts val="1000"/>
                        </a:lnSpc>
                        <a:spcAft>
                          <a:spcPts val="670"/>
                        </a:spcAft>
                      </a:pPr>
                      <a:r>
                        <a:rPr lang="en-US" sz="1200">
                          <a:effectLst/>
                          <a:latin typeface="+mj-lt"/>
                        </a:rPr>
                        <a:t>282.08</a:t>
                      </a:r>
                      <a:endParaRPr lang="en-US" sz="1200">
                        <a:effectLst/>
                        <a:latin typeface="+mj-lt"/>
                        <a:ea typeface="Times New Roman" panose="02020603050405020304" pitchFamily="18" charset="0"/>
                      </a:endParaRPr>
                    </a:p>
                  </a:txBody>
                  <a:tcPr marL="0" marR="0" marT="0" marB="0"/>
                </a:tc>
                <a:tc>
                  <a:txBody>
                    <a:bodyPr/>
                    <a:lstStyle/>
                    <a:p>
                      <a:pPr marL="101600" indent="-101600">
                        <a:lnSpc>
                          <a:spcPts val="1000"/>
                        </a:lnSpc>
                        <a:spcAft>
                          <a:spcPts val="670"/>
                        </a:spcAft>
                      </a:pPr>
                      <a:r>
                        <a:rPr lang="en-US" sz="1200" dirty="0" smtClean="0"/>
                        <a:t>‘MIECO_0000009: </a:t>
                      </a:r>
                      <a:r>
                        <a:rPr lang="en-US" sz="1200" dirty="0" err="1" smtClean="0"/>
                        <a:t>Characterisation</a:t>
                      </a:r>
                      <a:r>
                        <a:rPr lang="en-US" sz="1200" dirty="0" smtClean="0"/>
                        <a:t> by m/z value in MS1’</a:t>
                      </a:r>
                      <a:endParaRPr lang="en-US" sz="1200" dirty="0">
                        <a:effectLst/>
                        <a:latin typeface="+mj-lt"/>
                        <a:ea typeface="Times New Roman" panose="02020603050405020304" pitchFamily="18" charset="0"/>
                      </a:endParaRPr>
                    </a:p>
                  </a:txBody>
                  <a:tcPr marL="0" marR="0" marT="0" marB="0"/>
                </a:tc>
              </a:tr>
              <a:tr h="1016474">
                <a:tc>
                  <a:txBody>
                    <a:bodyPr/>
                    <a:lstStyle/>
                    <a:p>
                      <a:pPr marL="101600" indent="-101600">
                        <a:lnSpc>
                          <a:spcPts val="1000"/>
                        </a:lnSpc>
                        <a:spcAft>
                          <a:spcPts val="670"/>
                        </a:spcAft>
                      </a:pPr>
                      <a:r>
                        <a:rPr lang="en-US" sz="1200" b="0" dirty="0">
                          <a:effectLst/>
                          <a:latin typeface="+mj-lt"/>
                        </a:rPr>
                        <a:t>MS</a:t>
                      </a:r>
                      <a:r>
                        <a:rPr lang="en-US" sz="1200" b="0" baseline="30000" dirty="0">
                          <a:effectLst/>
                          <a:latin typeface="+mj-lt"/>
                        </a:rPr>
                        <a:t>2</a:t>
                      </a:r>
                      <a:r>
                        <a:rPr lang="en-US" sz="1200" b="0" dirty="0">
                          <a:effectLst/>
                          <a:latin typeface="+mj-lt"/>
                        </a:rPr>
                        <a:t> fragments</a:t>
                      </a:r>
                      <a:endParaRPr lang="en-US" sz="1200" b="0" dirty="0">
                        <a:effectLst/>
                        <a:latin typeface="+mj-lt"/>
                        <a:ea typeface="Times New Roman" panose="02020603050405020304" pitchFamily="18" charset="0"/>
                      </a:endParaRPr>
                    </a:p>
                  </a:txBody>
                  <a:tcPr marL="0" marR="0" marT="0" marB="0"/>
                </a:tc>
                <a:tc>
                  <a:txBody>
                    <a:bodyPr/>
                    <a:lstStyle/>
                    <a:p>
                      <a:pPr marL="101600" indent="-101600">
                        <a:lnSpc>
                          <a:spcPts val="1000"/>
                        </a:lnSpc>
                        <a:spcAft>
                          <a:spcPts val="670"/>
                        </a:spcAft>
                      </a:pPr>
                      <a:r>
                        <a:rPr lang="en-US" sz="1200" dirty="0">
                          <a:effectLst/>
                          <a:latin typeface="+mj-lt"/>
                        </a:rPr>
                        <a:t>150,133</a:t>
                      </a:r>
                      <a:endParaRPr lang="en-US" sz="1200" dirty="0">
                        <a:effectLst/>
                        <a:latin typeface="+mj-lt"/>
                        <a:ea typeface="Times New Roman" panose="02020603050405020304" pitchFamily="18" charset="0"/>
                      </a:endParaRPr>
                    </a:p>
                  </a:txBody>
                  <a:tcPr marL="0" marR="0" marT="0" marB="0"/>
                </a:tc>
                <a:tc>
                  <a:txBody>
                    <a:bodyPr/>
                    <a:lstStyle/>
                    <a:p>
                      <a:pPr marL="101600" indent="-101600">
                        <a:lnSpc>
                          <a:spcPts val="1000"/>
                        </a:lnSpc>
                        <a:spcAft>
                          <a:spcPts val="670"/>
                        </a:spcAft>
                      </a:pPr>
                      <a:r>
                        <a:rPr lang="en-US" sz="1200" dirty="0" smtClean="0"/>
                        <a:t>‘MIECO_0000010: </a:t>
                      </a:r>
                      <a:r>
                        <a:rPr lang="en-US" sz="1200" dirty="0" err="1" smtClean="0"/>
                        <a:t>Characterisation</a:t>
                      </a:r>
                      <a:r>
                        <a:rPr lang="en-US" sz="1200" dirty="0" smtClean="0"/>
                        <a:t> by fragmentation pattern in MS2’</a:t>
                      </a:r>
                      <a:endParaRPr lang="en-US" sz="1200" dirty="0">
                        <a:effectLst/>
                        <a:latin typeface="+mj-lt"/>
                        <a:ea typeface="Times New Roman" panose="02020603050405020304" pitchFamily="18" charset="0"/>
                      </a:endParaRPr>
                    </a:p>
                  </a:txBody>
                  <a:tcPr marL="0" marR="0" marT="0" marB="0"/>
                </a:tc>
              </a:tr>
            </a:tbl>
          </a:graphicData>
        </a:graphic>
      </p:graphicFrame>
    </p:spTree>
    <p:extLst>
      <p:ext uri="{BB962C8B-B14F-4D97-AF65-F5344CB8AC3E}">
        <p14:creationId xmlns:p14="http://schemas.microsoft.com/office/powerpoint/2010/main" val="307377133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smtClean="0"/>
              <a:t>MIECO in </a:t>
            </a:r>
            <a:r>
              <a:rPr lang="en-US" dirty="0" err="1" smtClean="0"/>
              <a:t>MetaboLights</a:t>
            </a:r>
            <a:r>
              <a:rPr lang="en-US" dirty="0" smtClean="0"/>
              <a:t> ?</a:t>
            </a:r>
            <a:endParaRPr lang="en-US" dirty="0"/>
          </a:p>
        </p:txBody>
      </p:sp>
      <p:sp>
        <p:nvSpPr>
          <p:cNvPr id="3" name="Textplatzhalter 2"/>
          <p:cNvSpPr>
            <a:spLocks noGrp="1"/>
          </p:cNvSpPr>
          <p:nvPr>
            <p:ph type="body" idx="1"/>
          </p:nvPr>
        </p:nvSpPr>
        <p:spPr/>
        <p:txBody>
          <a:bodyPr/>
          <a:lstStyle/>
          <a:p>
            <a:endParaRPr lang="en-US"/>
          </a:p>
        </p:txBody>
      </p:sp>
      <p:pic>
        <p:nvPicPr>
          <p:cNvPr id="4" name="Grafik 3"/>
          <p:cNvPicPr>
            <a:picLocks noChangeAspect="1"/>
          </p:cNvPicPr>
          <p:nvPr/>
        </p:nvPicPr>
        <p:blipFill>
          <a:blip r:embed="rId2"/>
          <a:stretch>
            <a:fillRect/>
          </a:stretch>
        </p:blipFill>
        <p:spPr>
          <a:xfrm>
            <a:off x="-689113" y="1298366"/>
            <a:ext cx="10743710" cy="6043337"/>
          </a:xfrm>
          <a:prstGeom prst="rect">
            <a:avLst/>
          </a:prstGeom>
        </p:spPr>
      </p:pic>
      <p:sp>
        <p:nvSpPr>
          <p:cNvPr id="5" name="Textfeld 4"/>
          <p:cNvSpPr txBox="1"/>
          <p:nvPr/>
        </p:nvSpPr>
        <p:spPr>
          <a:xfrm>
            <a:off x="1075763" y="3812202"/>
            <a:ext cx="1269404" cy="1015663"/>
          </a:xfrm>
          <a:prstGeom prst="rect">
            <a:avLst/>
          </a:prstGeom>
          <a:noFill/>
        </p:spPr>
        <p:txBody>
          <a:bodyPr wrap="square" rtlCol="0">
            <a:spAutoFit/>
          </a:bodyPr>
          <a:lstStyle/>
          <a:p>
            <a:r>
              <a:rPr lang="en-US" sz="1200" dirty="0" smtClean="0">
                <a:solidFill>
                  <a:schemeClr val="tx1">
                    <a:lumMod val="65000"/>
                    <a:lumOff val="35000"/>
                  </a:schemeClr>
                </a:solidFill>
              </a:rPr>
              <a:t>Evidence</a:t>
            </a:r>
          </a:p>
          <a:p>
            <a:endParaRPr lang="en-US" sz="800" dirty="0" smtClean="0">
              <a:solidFill>
                <a:schemeClr val="tx1">
                  <a:lumMod val="65000"/>
                  <a:lumOff val="35000"/>
                </a:schemeClr>
              </a:solidFill>
            </a:endParaRPr>
          </a:p>
          <a:p>
            <a:r>
              <a:rPr lang="en-US" sz="800" dirty="0"/>
              <a:t>MIECO_0000001:Complete structural identification by LCMS similarity to authentic reference </a:t>
            </a:r>
            <a:r>
              <a:rPr lang="en-US" sz="800" dirty="0" smtClean="0"/>
              <a:t>standard</a:t>
            </a:r>
            <a:endParaRPr lang="en-US" sz="800" dirty="0">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30647334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Shape 296"/>
          <p:cNvSpPr txBox="1">
            <a:spLocks noGrp="1"/>
          </p:cNvSpPr>
          <p:nvPr>
            <p:ph type="title"/>
          </p:nvPr>
        </p:nvSpPr>
        <p:spPr>
          <a:xfrm>
            <a:off x="457200" y="274637"/>
            <a:ext cx="8229600" cy="1143000"/>
          </a:xfrm>
          <a:prstGeom prst="rect">
            <a:avLst/>
          </a:prstGeom>
        </p:spPr>
        <p:txBody>
          <a:bodyPr lIns="91425" tIns="91425" rIns="91425" bIns="91425" anchor="ctr" anchorCtr="0">
            <a:noAutofit/>
          </a:bodyPr>
          <a:lstStyle/>
          <a:p>
            <a:pPr lvl="0">
              <a:spcBef>
                <a:spcPts val="0"/>
              </a:spcBef>
              <a:buNone/>
            </a:pPr>
            <a:r>
              <a:rPr lang="en-US" dirty="0"/>
              <a:t>Next </a:t>
            </a:r>
            <a:r>
              <a:rPr lang="en-US" dirty="0" smtClean="0"/>
              <a:t>steps</a:t>
            </a:r>
            <a:endParaRPr lang="en-US" dirty="0"/>
          </a:p>
        </p:txBody>
      </p:sp>
      <p:sp>
        <p:nvSpPr>
          <p:cNvPr id="297" name="Shape 297"/>
          <p:cNvSpPr txBox="1">
            <a:spLocks noGrp="1"/>
          </p:cNvSpPr>
          <p:nvPr>
            <p:ph type="body" idx="1"/>
          </p:nvPr>
        </p:nvSpPr>
        <p:spPr>
          <a:xfrm>
            <a:off x="658010" y="1693746"/>
            <a:ext cx="8229600" cy="5532523"/>
          </a:xfrm>
          <a:prstGeom prst="rect">
            <a:avLst/>
          </a:prstGeom>
        </p:spPr>
        <p:txBody>
          <a:bodyPr lIns="91425" tIns="91425" rIns="91425" bIns="91425" anchor="t" anchorCtr="0">
            <a:noAutofit/>
          </a:bodyPr>
          <a:lstStyle/>
          <a:p>
            <a:pPr marL="571500" indent="-342900">
              <a:lnSpc>
                <a:spcPct val="115000"/>
              </a:lnSpc>
              <a:spcBef>
                <a:spcPts val="0"/>
              </a:spcBef>
            </a:pPr>
            <a:r>
              <a:rPr lang="de-DE" sz="2400" dirty="0" err="1" smtClean="0"/>
              <a:t>Gather</a:t>
            </a:r>
            <a:r>
              <a:rPr lang="de-DE" sz="2400" dirty="0" smtClean="0"/>
              <a:t> </a:t>
            </a:r>
            <a:r>
              <a:rPr lang="de-DE" sz="2400" dirty="0" err="1" smtClean="0"/>
              <a:t>feedback</a:t>
            </a:r>
            <a:r>
              <a:rPr lang="de-DE" sz="2400" dirty="0" smtClean="0"/>
              <a:t> at ODLS 2016 (IPB </a:t>
            </a:r>
            <a:r>
              <a:rPr lang="de-DE" sz="2400" dirty="0" err="1" smtClean="0"/>
              <a:t>hosted</a:t>
            </a:r>
            <a:r>
              <a:rPr lang="de-DE" sz="2400" dirty="0" smtClean="0"/>
              <a:t>)</a:t>
            </a:r>
          </a:p>
          <a:p>
            <a:pPr marL="571500" indent="-342900">
              <a:lnSpc>
                <a:spcPct val="115000"/>
              </a:lnSpc>
              <a:spcBef>
                <a:spcPts val="0"/>
              </a:spcBef>
            </a:pPr>
            <a:r>
              <a:rPr lang="de-DE" sz="2400" dirty="0" err="1" smtClean="0"/>
              <a:t>Invite</a:t>
            </a:r>
            <a:r>
              <a:rPr lang="de-DE" sz="2400" dirty="0" smtClean="0"/>
              <a:t> </a:t>
            </a:r>
            <a:r>
              <a:rPr lang="en-US" sz="2400" dirty="0" smtClean="0"/>
              <a:t>Metabolite </a:t>
            </a:r>
            <a:r>
              <a:rPr lang="en-US" sz="2400" dirty="0"/>
              <a:t>Identification Task </a:t>
            </a:r>
            <a:r>
              <a:rPr lang="en-US" sz="2400" dirty="0" smtClean="0"/>
              <a:t>Group </a:t>
            </a:r>
          </a:p>
          <a:p>
            <a:pPr marL="571500" indent="-342900">
              <a:lnSpc>
                <a:spcPct val="115000"/>
              </a:lnSpc>
              <a:spcBef>
                <a:spcPts val="0"/>
              </a:spcBef>
            </a:pPr>
            <a:r>
              <a:rPr lang="de-DE" sz="2400" dirty="0" err="1" smtClean="0"/>
              <a:t>Expand</a:t>
            </a:r>
            <a:r>
              <a:rPr lang="de-DE" sz="2400" dirty="0" smtClean="0"/>
              <a:t> </a:t>
            </a:r>
            <a:r>
              <a:rPr lang="de-DE" sz="2400" dirty="0"/>
              <a:t>MIECO </a:t>
            </a:r>
            <a:r>
              <a:rPr lang="de-DE" sz="2400" dirty="0" err="1" smtClean="0"/>
              <a:t>coverage</a:t>
            </a:r>
            <a:r>
              <a:rPr lang="de-DE" sz="2400" dirty="0" smtClean="0"/>
              <a:t>, e.g. NMR</a:t>
            </a:r>
          </a:p>
          <a:p>
            <a:pPr marL="571500" indent="-342900">
              <a:lnSpc>
                <a:spcPct val="115000"/>
              </a:lnSpc>
              <a:spcBef>
                <a:spcPts val="0"/>
              </a:spcBef>
            </a:pPr>
            <a:r>
              <a:rPr lang="en-US" sz="2400" dirty="0" smtClean="0"/>
              <a:t>Overhaul structure</a:t>
            </a:r>
          </a:p>
          <a:p>
            <a:pPr marL="571500" indent="-342900">
              <a:lnSpc>
                <a:spcPct val="115000"/>
              </a:lnSpc>
              <a:spcBef>
                <a:spcPts val="0"/>
              </a:spcBef>
            </a:pPr>
            <a:r>
              <a:rPr lang="en-US" sz="2400" dirty="0" smtClean="0"/>
              <a:t>Re-use ontologies for further aspects</a:t>
            </a:r>
          </a:p>
          <a:p>
            <a:pPr marL="971550" lvl="1" indent="-342900">
              <a:lnSpc>
                <a:spcPct val="115000"/>
              </a:lnSpc>
              <a:spcBef>
                <a:spcPts val="0"/>
              </a:spcBef>
            </a:pPr>
            <a:r>
              <a:rPr lang="en-US" sz="2000" dirty="0" smtClean="0"/>
              <a:t>Chemical Naming, Samples, Conditions, …</a:t>
            </a:r>
            <a:endParaRPr lang="en-US" sz="2000" dirty="0"/>
          </a:p>
          <a:p>
            <a:pPr marL="571500" indent="-342900">
              <a:lnSpc>
                <a:spcPct val="115000"/>
              </a:lnSpc>
              <a:spcBef>
                <a:spcPts val="0"/>
              </a:spcBef>
            </a:pPr>
            <a:r>
              <a:rPr lang="de-DE" sz="2400" dirty="0" err="1" smtClean="0"/>
              <a:t>Ease</a:t>
            </a:r>
            <a:r>
              <a:rPr lang="de-DE" sz="2400" dirty="0" smtClean="0"/>
              <a:t> </a:t>
            </a:r>
            <a:r>
              <a:rPr lang="de-DE" sz="2400" dirty="0" err="1" smtClean="0"/>
              <a:t>annotation</a:t>
            </a:r>
            <a:r>
              <a:rPr lang="de-DE" sz="2400" dirty="0" smtClean="0"/>
              <a:t> via </a:t>
            </a:r>
            <a:r>
              <a:rPr lang="de-DE" sz="2400" dirty="0" err="1" smtClean="0"/>
              <a:t>supporting</a:t>
            </a:r>
            <a:r>
              <a:rPr lang="de-DE" sz="2400" dirty="0" smtClean="0"/>
              <a:t> </a:t>
            </a:r>
            <a:r>
              <a:rPr lang="de-DE" sz="2400" dirty="0" err="1" smtClean="0"/>
              <a:t>tools</a:t>
            </a:r>
            <a:endParaRPr lang="de-DE" sz="2400" dirty="0" smtClean="0"/>
          </a:p>
          <a:p>
            <a:pPr marL="571500" indent="-342900">
              <a:lnSpc>
                <a:spcPct val="115000"/>
              </a:lnSpc>
              <a:spcBef>
                <a:spcPts val="0"/>
              </a:spcBef>
            </a:pPr>
            <a:r>
              <a:rPr lang="de-DE" sz="2400" dirty="0" err="1" smtClean="0"/>
              <a:t>Allow</a:t>
            </a:r>
            <a:r>
              <a:rPr lang="de-DE" sz="2400" dirty="0" smtClean="0"/>
              <a:t> quantitative </a:t>
            </a:r>
            <a:r>
              <a:rPr lang="de-DE" sz="2400" dirty="0" err="1"/>
              <a:t>quality</a:t>
            </a:r>
            <a:r>
              <a:rPr lang="de-DE" sz="2400" dirty="0"/>
              <a:t> </a:t>
            </a:r>
            <a:r>
              <a:rPr lang="de-DE" sz="2400" dirty="0" err="1" smtClean="0"/>
              <a:t>scores</a:t>
            </a:r>
            <a:endParaRPr lang="de-DE" sz="2400" dirty="0"/>
          </a:p>
          <a:p>
            <a:pPr lvl="1"/>
            <a:r>
              <a:rPr lang="de-DE" sz="2000" dirty="0" smtClean="0"/>
              <a:t> </a:t>
            </a:r>
            <a:r>
              <a:rPr lang="de-DE" sz="2000" dirty="0" err="1" smtClean="0"/>
              <a:t>numeric</a:t>
            </a:r>
            <a:r>
              <a:rPr lang="de-DE" sz="2000" dirty="0" smtClean="0"/>
              <a:t> </a:t>
            </a:r>
            <a:r>
              <a:rPr lang="de-DE" sz="2000" dirty="0" err="1" smtClean="0"/>
              <a:t>evaluation</a:t>
            </a:r>
            <a:r>
              <a:rPr lang="de-DE" sz="2000" dirty="0" smtClean="0"/>
              <a:t> via </a:t>
            </a:r>
            <a:r>
              <a:rPr lang="de-DE" sz="2000" dirty="0" err="1" smtClean="0"/>
              <a:t>evidence-thresholds</a:t>
            </a:r>
            <a:endParaRPr lang="en-US" sz="2000" dirty="0"/>
          </a:p>
          <a:p>
            <a:pPr marL="571500" indent="-342900">
              <a:lnSpc>
                <a:spcPct val="115000"/>
              </a:lnSpc>
              <a:spcBef>
                <a:spcPts val="0"/>
              </a:spcBef>
            </a:pPr>
            <a:r>
              <a:rPr lang="en-US" sz="2400" dirty="0"/>
              <a:t>Recommend to publishers &amp; </a:t>
            </a:r>
            <a:r>
              <a:rPr lang="en-US" sz="2400" dirty="0" smtClean="0"/>
              <a:t>repositories</a:t>
            </a:r>
          </a:p>
          <a:p>
            <a:pPr marL="971550" lvl="1" indent="-342900">
              <a:lnSpc>
                <a:spcPct val="115000"/>
              </a:lnSpc>
              <a:spcBef>
                <a:spcPts val="0"/>
              </a:spcBef>
            </a:pPr>
            <a:r>
              <a:rPr lang="en-US" sz="2000" dirty="0" smtClean="0"/>
              <a:t>Springer Metabolomics Journal</a:t>
            </a:r>
          </a:p>
          <a:p>
            <a:pPr marL="971550" lvl="1" indent="-342900">
              <a:lnSpc>
                <a:spcPct val="115000"/>
              </a:lnSpc>
              <a:spcBef>
                <a:spcPts val="0"/>
              </a:spcBef>
            </a:pPr>
            <a:r>
              <a:rPr lang="en-US" sz="2000" dirty="0" err="1" smtClean="0"/>
              <a:t>MetaboLights</a:t>
            </a:r>
            <a:r>
              <a:rPr lang="en-US" sz="2000" dirty="0" smtClean="0"/>
              <a:t> database</a:t>
            </a:r>
            <a:endParaRPr lang="en-US" sz="2000" dirty="0"/>
          </a:p>
        </p:txBody>
      </p:sp>
    </p:spTree>
    <p:extLst>
      <p:ext uri="{BB962C8B-B14F-4D97-AF65-F5344CB8AC3E}">
        <p14:creationId xmlns:p14="http://schemas.microsoft.com/office/powerpoint/2010/main" val="2046592544"/>
      </p:ext>
    </p:extLst>
  </p:cSld>
  <p:clrMapOvr>
    <a:masterClrMapping/>
  </p:clrMapOvr>
  <p:transition spd="slow">
    <p:cut/>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smtClean="0"/>
              <a:t>Conclusion</a:t>
            </a:r>
            <a:endParaRPr lang="en-US" dirty="0"/>
          </a:p>
        </p:txBody>
      </p:sp>
      <p:sp>
        <p:nvSpPr>
          <p:cNvPr id="3" name="Textplatzhalter 2"/>
          <p:cNvSpPr>
            <a:spLocks noGrp="1"/>
          </p:cNvSpPr>
          <p:nvPr>
            <p:ph type="body" idx="1"/>
          </p:nvPr>
        </p:nvSpPr>
        <p:spPr>
          <a:xfrm>
            <a:off x="770965" y="2147047"/>
            <a:ext cx="8229600" cy="4525963"/>
          </a:xfrm>
        </p:spPr>
        <p:txBody>
          <a:bodyPr/>
          <a:lstStyle/>
          <a:p>
            <a:r>
              <a:rPr lang="en-US" sz="2400" dirty="0" err="1" smtClean="0"/>
              <a:t>MIECO.owl</a:t>
            </a:r>
            <a:r>
              <a:rPr lang="en-US" sz="2400" dirty="0" smtClean="0"/>
              <a:t>  first draft </a:t>
            </a:r>
          </a:p>
          <a:p>
            <a:r>
              <a:rPr lang="en-US" sz="2400" dirty="0" smtClean="0"/>
              <a:t>Simple intuitive annotation</a:t>
            </a:r>
          </a:p>
          <a:p>
            <a:r>
              <a:rPr lang="en-US" sz="2400" dirty="0" smtClean="0"/>
              <a:t>Domain optimized for metabolomics assays</a:t>
            </a:r>
          </a:p>
          <a:p>
            <a:r>
              <a:rPr lang="en-US" sz="2400" dirty="0" smtClean="0"/>
              <a:t>Granular enough to capture assay characteristics</a:t>
            </a:r>
          </a:p>
          <a:p>
            <a:r>
              <a:rPr lang="en-US" sz="2400" dirty="0" smtClean="0"/>
              <a:t>Standardized &amp; </a:t>
            </a:r>
            <a:r>
              <a:rPr lang="en-US" sz="2400" dirty="0" err="1" smtClean="0"/>
              <a:t>queryable</a:t>
            </a:r>
            <a:endParaRPr lang="en-US" sz="2400" dirty="0" smtClean="0"/>
          </a:p>
          <a:p>
            <a:r>
              <a:rPr lang="en-US" sz="2400" dirty="0" smtClean="0"/>
              <a:t>Downward compatible to MSI scheme</a:t>
            </a:r>
            <a:endParaRPr lang="en-US" sz="2400" dirty="0"/>
          </a:p>
        </p:txBody>
      </p:sp>
    </p:spTree>
    <p:extLst>
      <p:ext uri="{BB962C8B-B14F-4D97-AF65-F5344CB8AC3E}">
        <p14:creationId xmlns:p14="http://schemas.microsoft.com/office/powerpoint/2010/main" val="310488466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367553" y="229814"/>
            <a:ext cx="8229600" cy="1143000"/>
          </a:xfrm>
        </p:spPr>
        <p:txBody>
          <a:bodyPr/>
          <a:lstStyle/>
          <a:p>
            <a:r>
              <a:rPr lang="de-DE" dirty="0" err="1" smtClean="0"/>
              <a:t>Acknowledgements</a:t>
            </a:r>
            <a:endParaRPr lang="en-US" dirty="0"/>
          </a:p>
        </p:txBody>
      </p:sp>
      <p:sp>
        <p:nvSpPr>
          <p:cNvPr id="3" name="Textplatzhalter 2"/>
          <p:cNvSpPr>
            <a:spLocks noGrp="1"/>
          </p:cNvSpPr>
          <p:nvPr>
            <p:ph type="body" idx="1"/>
          </p:nvPr>
        </p:nvSpPr>
        <p:spPr>
          <a:xfrm>
            <a:off x="457200" y="1869141"/>
            <a:ext cx="8229600" cy="4525963"/>
          </a:xfrm>
        </p:spPr>
        <p:txBody>
          <a:bodyPr/>
          <a:lstStyle/>
          <a:p>
            <a:r>
              <a:rPr lang="en-US" sz="2400" dirty="0" err="1"/>
              <a:t>PhenoMeNal</a:t>
            </a:r>
            <a:r>
              <a:rPr lang="en-US" sz="2400" dirty="0"/>
              <a:t> is funded by European Commission's Horizon2020 </a:t>
            </a:r>
            <a:r>
              <a:rPr lang="en-US" sz="2400" dirty="0" err="1"/>
              <a:t>programme</a:t>
            </a:r>
            <a:r>
              <a:rPr lang="en-US" sz="2400" dirty="0"/>
              <a:t>, grant agreement number </a:t>
            </a:r>
            <a:r>
              <a:rPr lang="en-US" sz="2400" dirty="0" smtClean="0"/>
              <a:t>654241</a:t>
            </a:r>
          </a:p>
          <a:p>
            <a:r>
              <a:rPr lang="en-US" sz="2400" dirty="0"/>
              <a:t>Metabolomics Society: Metabolite Identification Task </a:t>
            </a:r>
            <a:r>
              <a:rPr lang="en-US" sz="2400" dirty="0" smtClean="0"/>
              <a:t>Group</a:t>
            </a:r>
          </a:p>
          <a:p>
            <a:r>
              <a:rPr lang="en-US" sz="2400" dirty="0"/>
              <a:t>Baltimore ECO workshop </a:t>
            </a:r>
            <a:r>
              <a:rPr lang="en-US" sz="2400" dirty="0" smtClean="0"/>
              <a:t>participants</a:t>
            </a:r>
          </a:p>
          <a:p>
            <a:r>
              <a:rPr lang="en-US" sz="2400" dirty="0" smtClean="0"/>
              <a:t>Nadine </a:t>
            </a:r>
            <a:r>
              <a:rPr lang="en-US" sz="2400" dirty="0" err="1"/>
              <a:t>Strehmel</a:t>
            </a:r>
            <a:r>
              <a:rPr lang="en-US" sz="2400" dirty="0"/>
              <a:t>, </a:t>
            </a:r>
            <a:r>
              <a:rPr lang="en-US" sz="2400" dirty="0" err="1" smtClean="0"/>
              <a:t>Resa</a:t>
            </a:r>
            <a:r>
              <a:rPr lang="en-US" sz="2400" dirty="0" smtClean="0"/>
              <a:t> </a:t>
            </a:r>
            <a:r>
              <a:rPr lang="en-US" sz="2400" dirty="0" err="1" smtClean="0"/>
              <a:t>Salek</a:t>
            </a:r>
            <a:r>
              <a:rPr lang="en-US" sz="2400" dirty="0" smtClean="0"/>
              <a:t>, Christoph </a:t>
            </a:r>
            <a:r>
              <a:rPr lang="en-US" sz="2400" dirty="0" err="1"/>
              <a:t>Ruttkies</a:t>
            </a:r>
            <a:r>
              <a:rPr lang="en-US" sz="2400" dirty="0"/>
              <a:t> </a:t>
            </a:r>
            <a:endParaRPr lang="en-US" sz="2400" dirty="0" smtClean="0"/>
          </a:p>
        </p:txBody>
      </p:sp>
    </p:spTree>
    <p:extLst>
      <p:ext uri="{BB962C8B-B14F-4D97-AF65-F5344CB8AC3E}">
        <p14:creationId xmlns:p14="http://schemas.microsoft.com/office/powerpoint/2010/main" val="394319178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11" name="Shape 311"/>
          <p:cNvSpPr txBox="1">
            <a:spLocks noGrp="1"/>
          </p:cNvSpPr>
          <p:nvPr>
            <p:ph type="ctrTitle"/>
          </p:nvPr>
        </p:nvSpPr>
        <p:spPr>
          <a:xfrm>
            <a:off x="685800" y="1981000"/>
            <a:ext cx="7772400" cy="1470000"/>
          </a:xfrm>
          <a:prstGeom prst="rect">
            <a:avLst/>
          </a:prstGeom>
        </p:spPr>
        <p:txBody>
          <a:bodyPr lIns="91425" tIns="91425" rIns="91425" bIns="91425" anchor="ctr" anchorCtr="0">
            <a:noAutofit/>
          </a:bodyPr>
          <a:lstStyle/>
          <a:p>
            <a:pPr lvl="0" rtl="0">
              <a:spcBef>
                <a:spcPts val="0"/>
              </a:spcBef>
              <a:buNone/>
            </a:pPr>
            <a:r>
              <a:rPr lang="en-US"/>
              <a:t>Thank you!</a:t>
            </a:r>
          </a:p>
        </p:txBody>
      </p:sp>
      <p:sp>
        <p:nvSpPr>
          <p:cNvPr id="312" name="Shape 312"/>
          <p:cNvSpPr txBox="1">
            <a:spLocks noGrp="1"/>
          </p:cNvSpPr>
          <p:nvPr>
            <p:ph type="subTitle" idx="1"/>
          </p:nvPr>
        </p:nvSpPr>
        <p:spPr>
          <a:xfrm>
            <a:off x="1371600" y="4085432"/>
            <a:ext cx="6400800" cy="1281300"/>
          </a:xfrm>
          <a:prstGeom prst="rect">
            <a:avLst/>
          </a:prstGeom>
        </p:spPr>
        <p:txBody>
          <a:bodyPr lIns="91425" tIns="91425" rIns="91425" bIns="91425" anchor="t" anchorCtr="0">
            <a:noAutofit/>
          </a:bodyPr>
          <a:lstStyle/>
          <a:p>
            <a:pPr lvl="0" rtl="0">
              <a:spcBef>
                <a:spcPts val="0"/>
              </a:spcBef>
              <a:buNone/>
            </a:pPr>
            <a:r>
              <a:rPr lang="en-US" u="sng" dirty="0" smtClean="0">
                <a:solidFill>
                  <a:schemeClr val="hlink"/>
                </a:solidFill>
                <a:hlinkClick r:id="rId3"/>
              </a:rPr>
              <a:t>dschober@ipb-halle.de</a:t>
            </a:r>
            <a:r>
              <a:rPr lang="en-US" dirty="0" smtClean="0"/>
              <a:t> </a:t>
            </a:r>
            <a:endParaRPr lang="en-US" dirty="0"/>
          </a:p>
        </p:txBody>
      </p:sp>
    </p:spTree>
    <p:extLst>
      <p:ext uri="{BB962C8B-B14F-4D97-AF65-F5344CB8AC3E}">
        <p14:creationId xmlns:p14="http://schemas.microsoft.com/office/powerpoint/2010/main" val="996032547"/>
      </p:ext>
    </p:extLst>
  </p:cSld>
  <p:clrMapOvr>
    <a:masterClrMapping/>
  </p:clrMapOvr>
  <p:transition spd="slow">
    <p:cut/>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Resources</a:t>
            </a:r>
            <a:endParaRPr lang="en-US" dirty="0"/>
          </a:p>
        </p:txBody>
      </p:sp>
      <p:sp>
        <p:nvSpPr>
          <p:cNvPr id="3" name="Textplatzhalter 2"/>
          <p:cNvSpPr>
            <a:spLocks noGrp="1"/>
          </p:cNvSpPr>
          <p:nvPr>
            <p:ph type="body" idx="1"/>
          </p:nvPr>
        </p:nvSpPr>
        <p:spPr/>
        <p:txBody>
          <a:bodyPr/>
          <a:lstStyle/>
          <a:p>
            <a:r>
              <a:rPr lang="de-DE" dirty="0" err="1" smtClean="0"/>
              <a:t>Ontology</a:t>
            </a:r>
            <a:r>
              <a:rPr lang="de-DE" dirty="0" smtClean="0"/>
              <a:t> on </a:t>
            </a:r>
            <a:r>
              <a:rPr lang="de-DE" dirty="0" err="1" smtClean="0"/>
              <a:t>Git</a:t>
            </a:r>
            <a:endParaRPr lang="de-DE" dirty="0"/>
          </a:p>
          <a:p>
            <a:pPr lvl="1"/>
            <a:r>
              <a:rPr lang="en-US" u="sng" dirty="0">
                <a:hlinkClick r:id="rId2"/>
              </a:rPr>
              <a:t>https://github.com/DSchober/MIECO</a:t>
            </a:r>
            <a:r>
              <a:rPr lang="en-US" dirty="0"/>
              <a:t> </a:t>
            </a:r>
          </a:p>
          <a:p>
            <a:r>
              <a:rPr lang="de-DE" dirty="0" err="1" smtClean="0"/>
              <a:t>Documentation</a:t>
            </a:r>
            <a:r>
              <a:rPr lang="de-DE" dirty="0" smtClean="0"/>
              <a:t> on </a:t>
            </a:r>
            <a:r>
              <a:rPr lang="de-DE" dirty="0" err="1" smtClean="0"/>
              <a:t>Gdoc</a:t>
            </a:r>
            <a:endParaRPr lang="de-DE" dirty="0"/>
          </a:p>
          <a:p>
            <a:pPr lvl="1"/>
            <a:r>
              <a:rPr lang="en-US" dirty="0">
                <a:hlinkClick r:id="rId3"/>
              </a:rPr>
              <a:t>https://docs.google.com/document/d/1JHw7FntqtntZV0qoWsFmcOLcHlM2wv4jt4-ccLUgZNU/edit#</a:t>
            </a:r>
            <a:r>
              <a:rPr lang="en-US" dirty="0"/>
              <a:t> </a:t>
            </a:r>
            <a:endParaRPr lang="en-US" dirty="0" smtClean="0"/>
          </a:p>
          <a:p>
            <a:r>
              <a:rPr lang="en-US" dirty="0" smtClean="0"/>
              <a:t>ODLS paper</a:t>
            </a:r>
          </a:p>
          <a:p>
            <a:pPr lvl="1"/>
            <a:r>
              <a:rPr lang="en-US" dirty="0" smtClean="0"/>
              <a:t> to appear in IMISE Reports 2016</a:t>
            </a:r>
            <a:endParaRPr lang="en-US" dirty="0"/>
          </a:p>
        </p:txBody>
      </p:sp>
    </p:spTree>
    <p:extLst>
      <p:ext uri="{BB962C8B-B14F-4D97-AF65-F5344CB8AC3E}">
        <p14:creationId xmlns:p14="http://schemas.microsoft.com/office/powerpoint/2010/main" val="235901579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z="2800" dirty="0" err="1" smtClean="0"/>
              <a:t>Confidence</a:t>
            </a:r>
            <a:r>
              <a:rPr lang="de-DE" sz="2800" dirty="0" smtClean="0"/>
              <a:t> in </a:t>
            </a:r>
            <a:br>
              <a:rPr lang="de-DE" sz="2800" dirty="0" smtClean="0"/>
            </a:br>
            <a:r>
              <a:rPr lang="de-DE" sz="2800" dirty="0" err="1" smtClean="0"/>
              <a:t>Metabolite</a:t>
            </a:r>
            <a:r>
              <a:rPr lang="de-DE" sz="2800" dirty="0" smtClean="0"/>
              <a:t> </a:t>
            </a:r>
            <a:r>
              <a:rPr lang="de-DE" sz="2800" dirty="0" err="1" smtClean="0"/>
              <a:t>Identification</a:t>
            </a:r>
            <a:r>
              <a:rPr lang="de-DE" sz="2800" dirty="0" smtClean="0"/>
              <a:t> </a:t>
            </a:r>
            <a:r>
              <a:rPr lang="de-DE" sz="2800" dirty="0" err="1" smtClean="0"/>
              <a:t>statements</a:t>
            </a:r>
            <a:endParaRPr lang="en-US" sz="2800" dirty="0"/>
          </a:p>
        </p:txBody>
      </p:sp>
      <p:sp>
        <p:nvSpPr>
          <p:cNvPr id="3" name="Textplatzhalter 2"/>
          <p:cNvSpPr>
            <a:spLocks noGrp="1"/>
          </p:cNvSpPr>
          <p:nvPr>
            <p:ph type="body" idx="1"/>
          </p:nvPr>
        </p:nvSpPr>
        <p:spPr>
          <a:xfrm>
            <a:off x="228600" y="1600200"/>
            <a:ext cx="8686800" cy="4525963"/>
          </a:xfrm>
        </p:spPr>
        <p:txBody>
          <a:bodyPr/>
          <a:lstStyle/>
          <a:p>
            <a:pPr marL="203200" indent="0">
              <a:buNone/>
            </a:pPr>
            <a:r>
              <a:rPr lang="en-US" dirty="0" err="1" smtClean="0"/>
              <a:t>Freetext</a:t>
            </a:r>
            <a:r>
              <a:rPr lang="en-US" dirty="0" smtClean="0"/>
              <a:t> </a:t>
            </a:r>
            <a:r>
              <a:rPr lang="en-US" dirty="0" err="1" smtClean="0"/>
              <a:t>verbalisation</a:t>
            </a:r>
            <a:r>
              <a:rPr lang="en-US" dirty="0" smtClean="0"/>
              <a:t> of evidence</a:t>
            </a:r>
          </a:p>
          <a:p>
            <a:pPr lvl="1"/>
            <a:r>
              <a:rPr lang="en-US" dirty="0" smtClean="0"/>
              <a:t> varies </a:t>
            </a:r>
            <a:r>
              <a:rPr lang="en-US" dirty="0"/>
              <a:t>greatly between </a:t>
            </a:r>
            <a:r>
              <a:rPr lang="en-US" dirty="0" smtClean="0"/>
              <a:t>studies / users</a:t>
            </a:r>
          </a:p>
          <a:p>
            <a:pPr lvl="1"/>
            <a:r>
              <a:rPr lang="en-US" dirty="0" smtClean="0"/>
              <a:t> </a:t>
            </a:r>
            <a:r>
              <a:rPr lang="en-US" dirty="0"/>
              <a:t>unstandardized </a:t>
            </a:r>
          </a:p>
          <a:p>
            <a:pPr lvl="1"/>
            <a:r>
              <a:rPr lang="en-US" dirty="0" smtClean="0"/>
              <a:t>difficult </a:t>
            </a:r>
            <a:r>
              <a:rPr lang="en-US" dirty="0"/>
              <a:t>to communicate </a:t>
            </a:r>
            <a:endParaRPr lang="en-US" dirty="0" smtClean="0"/>
          </a:p>
          <a:p>
            <a:pPr lvl="1"/>
            <a:r>
              <a:rPr lang="en-US" dirty="0" smtClean="0"/>
              <a:t>not computer accessible</a:t>
            </a:r>
          </a:p>
          <a:p>
            <a:pPr lvl="1"/>
            <a:r>
              <a:rPr lang="en-US" dirty="0" smtClean="0"/>
              <a:t>No Identification </a:t>
            </a:r>
            <a:r>
              <a:rPr lang="en-US" dirty="0"/>
              <a:t>audit trail </a:t>
            </a:r>
            <a:r>
              <a:rPr lang="en-US" dirty="0" smtClean="0"/>
              <a:t>to judge </a:t>
            </a:r>
            <a:r>
              <a:rPr lang="en-US" dirty="0"/>
              <a:t>data </a:t>
            </a:r>
            <a:endParaRPr lang="en-US" dirty="0" smtClean="0"/>
          </a:p>
          <a:p>
            <a:pPr lvl="2"/>
            <a:r>
              <a:rPr lang="en-US" dirty="0" smtClean="0"/>
              <a:t> Hinders quality assurance</a:t>
            </a:r>
          </a:p>
          <a:p>
            <a:pPr lvl="4"/>
            <a:r>
              <a:rPr lang="de-DE" dirty="0" err="1" smtClean="0"/>
              <a:t>Foundation</a:t>
            </a:r>
            <a:r>
              <a:rPr lang="de-DE" dirty="0" smtClean="0"/>
              <a:t> </a:t>
            </a:r>
            <a:r>
              <a:rPr lang="de-DE" dirty="0" err="1"/>
              <a:t>for</a:t>
            </a:r>
            <a:r>
              <a:rPr lang="de-DE" dirty="0"/>
              <a:t> </a:t>
            </a:r>
            <a:r>
              <a:rPr lang="de-DE" dirty="0" err="1" smtClean="0"/>
              <a:t>trust</a:t>
            </a:r>
            <a:r>
              <a:rPr lang="de-DE" dirty="0" smtClean="0"/>
              <a:t> &amp; </a:t>
            </a:r>
            <a:r>
              <a:rPr lang="de-DE" dirty="0" err="1" smtClean="0"/>
              <a:t>evaluation</a:t>
            </a:r>
            <a:endParaRPr lang="de-DE" dirty="0"/>
          </a:p>
          <a:p>
            <a:pPr lvl="4"/>
            <a:r>
              <a:rPr lang="de-DE" dirty="0"/>
              <a:t>Drives </a:t>
            </a:r>
            <a:r>
              <a:rPr lang="de-DE" dirty="0" err="1"/>
              <a:t>decisions</a:t>
            </a:r>
            <a:r>
              <a:rPr lang="de-DE" dirty="0"/>
              <a:t> </a:t>
            </a:r>
            <a:r>
              <a:rPr lang="de-DE" dirty="0" err="1"/>
              <a:t>to</a:t>
            </a:r>
            <a:r>
              <a:rPr lang="de-DE" dirty="0"/>
              <a:t> </a:t>
            </a:r>
            <a:r>
              <a:rPr lang="de-DE" dirty="0" err="1"/>
              <a:t>re-use</a:t>
            </a:r>
            <a:r>
              <a:rPr lang="de-DE" dirty="0"/>
              <a:t> </a:t>
            </a:r>
            <a:r>
              <a:rPr lang="de-DE" dirty="0" err="1" smtClean="0"/>
              <a:t>data</a:t>
            </a:r>
            <a:endParaRPr lang="en-US" dirty="0"/>
          </a:p>
          <a:p>
            <a:pPr lvl="2"/>
            <a:endParaRPr lang="en-US" dirty="0"/>
          </a:p>
          <a:p>
            <a:pPr lvl="1"/>
            <a:endParaRPr lang="en-US" dirty="0" smtClean="0"/>
          </a:p>
        </p:txBody>
      </p:sp>
    </p:spTree>
    <p:extLst>
      <p:ext uri="{BB962C8B-B14F-4D97-AF65-F5344CB8AC3E}">
        <p14:creationId xmlns:p14="http://schemas.microsoft.com/office/powerpoint/2010/main" val="134265116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Project </a:t>
            </a:r>
            <a:r>
              <a:rPr lang="de-DE" dirty="0" err="1" smtClean="0"/>
              <a:t>environment</a:t>
            </a:r>
            <a:endParaRPr lang="en-US" dirty="0"/>
          </a:p>
        </p:txBody>
      </p:sp>
      <p:sp>
        <p:nvSpPr>
          <p:cNvPr id="3" name="Textplatzhalter 2"/>
          <p:cNvSpPr>
            <a:spLocks noGrp="1"/>
          </p:cNvSpPr>
          <p:nvPr>
            <p:ph type="body" idx="1"/>
          </p:nvPr>
        </p:nvSpPr>
        <p:spPr>
          <a:xfrm>
            <a:off x="457200" y="1579002"/>
            <a:ext cx="8686800" cy="4907859"/>
          </a:xfrm>
        </p:spPr>
        <p:txBody>
          <a:bodyPr/>
          <a:lstStyle/>
          <a:p>
            <a:pPr marL="203200" indent="0">
              <a:buNone/>
            </a:pPr>
            <a:r>
              <a:rPr lang="en-US" dirty="0" smtClean="0"/>
              <a:t> </a:t>
            </a:r>
          </a:p>
          <a:p>
            <a:pPr marL="203200" indent="0">
              <a:buNone/>
            </a:pPr>
            <a:r>
              <a:rPr lang="en-US" dirty="0" smtClean="0"/>
              <a:t>		         </a:t>
            </a:r>
            <a:r>
              <a:rPr lang="en-US" sz="2800" dirty="0" smtClean="0"/>
              <a:t>H2020 </a:t>
            </a:r>
            <a:r>
              <a:rPr lang="en-US" sz="2800" dirty="0"/>
              <a:t>EU Project</a:t>
            </a:r>
          </a:p>
          <a:p>
            <a:pPr marL="203200" indent="0">
              <a:buNone/>
            </a:pPr>
            <a:endParaRPr lang="en-US" sz="1200" b="1" dirty="0" smtClean="0"/>
          </a:p>
          <a:p>
            <a:pPr marL="203200" indent="0">
              <a:buNone/>
            </a:pPr>
            <a:r>
              <a:rPr lang="en-US" b="1" dirty="0" smtClean="0"/>
              <a:t>Pheno</a:t>
            </a:r>
            <a:r>
              <a:rPr lang="en-US" dirty="0" smtClean="0"/>
              <a:t>me </a:t>
            </a:r>
            <a:r>
              <a:rPr lang="en-US" dirty="0"/>
              <a:t>and </a:t>
            </a:r>
            <a:r>
              <a:rPr lang="en-US" b="1" dirty="0"/>
              <a:t>Me</a:t>
            </a:r>
            <a:r>
              <a:rPr lang="en-US" dirty="0"/>
              <a:t>tabolome </a:t>
            </a:r>
            <a:r>
              <a:rPr lang="en-US" dirty="0" err="1" smtClean="0"/>
              <a:t>a</a:t>
            </a:r>
            <a:r>
              <a:rPr lang="en-US" b="1" dirty="0" err="1" smtClean="0"/>
              <a:t>Nal</a:t>
            </a:r>
            <a:r>
              <a:rPr lang="en-US" dirty="0" err="1" smtClean="0"/>
              <a:t>ysis</a:t>
            </a:r>
            <a:endParaRPr lang="en-US" dirty="0" smtClean="0"/>
          </a:p>
          <a:p>
            <a:pPr marL="203200" indent="0">
              <a:buNone/>
            </a:pPr>
            <a:r>
              <a:rPr lang="en-US" dirty="0" smtClean="0"/>
              <a:t>e-Infrastructure</a:t>
            </a:r>
          </a:p>
          <a:p>
            <a:pPr lvl="1"/>
            <a:r>
              <a:rPr lang="en-US" dirty="0"/>
              <a:t>A</a:t>
            </a:r>
            <a:r>
              <a:rPr lang="en-US" dirty="0" smtClean="0"/>
              <a:t>nalysis of clinical metabolomics data</a:t>
            </a:r>
          </a:p>
          <a:p>
            <a:pPr lvl="2"/>
            <a:r>
              <a:rPr lang="en-US" dirty="0" smtClean="0"/>
              <a:t>Clouds &amp; workflows</a:t>
            </a:r>
          </a:p>
          <a:p>
            <a:pPr lvl="1"/>
            <a:r>
              <a:rPr lang="en-US" dirty="0" smtClean="0"/>
              <a:t>Leveraging on data </a:t>
            </a:r>
            <a:r>
              <a:rPr lang="en-US" dirty="0"/>
              <a:t>s</a:t>
            </a:r>
            <a:r>
              <a:rPr lang="en-US" dirty="0" smtClean="0"/>
              <a:t>tandards</a:t>
            </a:r>
          </a:p>
          <a:p>
            <a:pPr lvl="2"/>
            <a:r>
              <a:rPr lang="en-US" dirty="0"/>
              <a:t>C</a:t>
            </a:r>
            <a:r>
              <a:rPr lang="en-US" dirty="0" smtClean="0"/>
              <a:t>ommunicate results</a:t>
            </a:r>
          </a:p>
          <a:p>
            <a:pPr lvl="2"/>
            <a:r>
              <a:rPr lang="en-US" dirty="0" smtClean="0"/>
              <a:t>Query data</a:t>
            </a:r>
            <a:endParaRPr lang="en-US" dirty="0"/>
          </a:p>
        </p:txBody>
      </p:sp>
      <p:pic>
        <p:nvPicPr>
          <p:cNvPr id="4" name="Shape 22"/>
          <p:cNvPicPr preferRelativeResize="0"/>
          <p:nvPr/>
        </p:nvPicPr>
        <p:blipFill rotWithShape="1">
          <a:blip r:embed="rId2">
            <a:alphaModFix/>
          </a:blip>
          <a:srcRect/>
          <a:stretch/>
        </p:blipFill>
        <p:spPr>
          <a:xfrm>
            <a:off x="855433" y="1665063"/>
            <a:ext cx="1898254" cy="1119448"/>
          </a:xfrm>
          <a:prstGeom prst="rect">
            <a:avLst/>
          </a:prstGeom>
          <a:noFill/>
          <a:ln>
            <a:noFill/>
          </a:ln>
        </p:spPr>
      </p:pic>
    </p:spTree>
    <p:extLst>
      <p:ext uri="{BB962C8B-B14F-4D97-AF65-F5344CB8AC3E}">
        <p14:creationId xmlns:p14="http://schemas.microsoft.com/office/powerpoint/2010/main" val="514770936"/>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Existing</a:t>
            </a:r>
            <a:r>
              <a:rPr lang="de-DE" dirty="0" smtClean="0"/>
              <a:t> Standards</a:t>
            </a:r>
            <a:endParaRPr lang="en-US" dirty="0"/>
          </a:p>
        </p:txBody>
      </p:sp>
      <p:sp>
        <p:nvSpPr>
          <p:cNvPr id="3" name="Textplatzhalter 2"/>
          <p:cNvSpPr>
            <a:spLocks noGrp="1"/>
          </p:cNvSpPr>
          <p:nvPr>
            <p:ph type="body" idx="1"/>
          </p:nvPr>
        </p:nvSpPr>
        <p:spPr/>
        <p:txBody>
          <a:bodyPr/>
          <a:lstStyle/>
          <a:p>
            <a:pPr marL="203200" indent="0">
              <a:buNone/>
            </a:pPr>
            <a:r>
              <a:rPr lang="en-US" dirty="0"/>
              <a:t>EU </a:t>
            </a:r>
            <a:r>
              <a:rPr lang="en-US" dirty="0" smtClean="0"/>
              <a:t>Directive </a:t>
            </a:r>
            <a:r>
              <a:rPr lang="en-US" dirty="0"/>
              <a:t>96/23/EC concerning </a:t>
            </a:r>
            <a:r>
              <a:rPr lang="en-US" dirty="0" smtClean="0"/>
              <a:t> </a:t>
            </a:r>
            <a:r>
              <a:rPr lang="en-US" dirty="0"/>
              <a:t>performance of analytical methods </a:t>
            </a:r>
            <a:r>
              <a:rPr lang="en-US" dirty="0" smtClean="0"/>
              <a:t>&amp; </a:t>
            </a:r>
            <a:r>
              <a:rPr lang="en-US" dirty="0"/>
              <a:t>the interpretation of results (C(2002) </a:t>
            </a:r>
            <a:r>
              <a:rPr lang="en-US" dirty="0" smtClean="0"/>
              <a:t>3044)</a:t>
            </a:r>
          </a:p>
          <a:p>
            <a:pPr lvl="1"/>
            <a:r>
              <a:rPr lang="en-US" dirty="0" smtClean="0"/>
              <a:t>A hundred page PDF </a:t>
            </a:r>
          </a:p>
          <a:p>
            <a:pPr lvl="1"/>
            <a:r>
              <a:rPr lang="en-US" dirty="0" smtClean="0"/>
              <a:t>Not formalized/computer readable</a:t>
            </a:r>
          </a:p>
          <a:p>
            <a:pPr lvl="1"/>
            <a:r>
              <a:rPr lang="en-US" dirty="0" smtClean="0"/>
              <a:t>No accompanying Data standard</a:t>
            </a:r>
          </a:p>
          <a:p>
            <a:pPr lvl="1"/>
            <a:r>
              <a:rPr lang="en-US" dirty="0" smtClean="0"/>
              <a:t>Too complex </a:t>
            </a:r>
            <a:r>
              <a:rPr lang="en-US" dirty="0" smtClean="0">
                <a:sym typeface="Wingdings" panose="05000000000000000000" pitchFamily="2" charset="2"/>
              </a:rPr>
              <a:t> </a:t>
            </a:r>
            <a:r>
              <a:rPr lang="en-US" dirty="0" smtClean="0"/>
              <a:t>provide </a:t>
            </a:r>
            <a:r>
              <a:rPr lang="en-US" dirty="0"/>
              <a:t>little practical </a:t>
            </a:r>
            <a:r>
              <a:rPr lang="en-US" dirty="0" smtClean="0"/>
              <a:t>utility</a:t>
            </a:r>
          </a:p>
          <a:p>
            <a:endParaRPr lang="en-US" dirty="0"/>
          </a:p>
        </p:txBody>
      </p:sp>
    </p:spTree>
    <p:extLst>
      <p:ext uri="{BB962C8B-B14F-4D97-AF65-F5344CB8AC3E}">
        <p14:creationId xmlns:p14="http://schemas.microsoft.com/office/powerpoint/2010/main" val="193437523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5 Level </a:t>
            </a:r>
            <a:r>
              <a:rPr lang="de-DE" dirty="0" err="1" smtClean="0"/>
              <a:t>scheme</a:t>
            </a:r>
            <a:endParaRPr lang="en-US" dirty="0"/>
          </a:p>
        </p:txBody>
      </p:sp>
      <p:sp>
        <p:nvSpPr>
          <p:cNvPr id="3" name="Inhaltsplatzhalter 2"/>
          <p:cNvSpPr>
            <a:spLocks noGrp="1"/>
          </p:cNvSpPr>
          <p:nvPr>
            <p:ph idx="1"/>
          </p:nvPr>
        </p:nvSpPr>
        <p:spPr>
          <a:xfrm>
            <a:off x="1005839" y="1632473"/>
            <a:ext cx="8632785" cy="4525963"/>
          </a:xfrm>
        </p:spPr>
        <p:txBody>
          <a:bodyPr/>
          <a:lstStyle/>
          <a:p>
            <a:pPr marL="203200" indent="0">
              <a:buNone/>
            </a:pPr>
            <a:r>
              <a:rPr lang="de-DE" sz="2000" dirty="0" err="1" smtClean="0"/>
              <a:t>Schymansky</a:t>
            </a:r>
            <a:r>
              <a:rPr lang="de-DE" sz="2000" dirty="0" smtClean="0"/>
              <a:t> </a:t>
            </a:r>
            <a:r>
              <a:rPr lang="de-DE" sz="2000" dirty="0" err="1" smtClean="0"/>
              <a:t>etal</a:t>
            </a:r>
            <a:r>
              <a:rPr lang="de-DE" sz="2000" dirty="0" smtClean="0"/>
              <a:t> 2014, in </a:t>
            </a:r>
            <a:r>
              <a:rPr lang="de-DE" sz="2000" dirty="0" err="1" smtClean="0"/>
              <a:t>expansion</a:t>
            </a:r>
            <a:r>
              <a:rPr lang="de-DE" sz="2000" dirty="0" smtClean="0"/>
              <a:t> </a:t>
            </a:r>
            <a:r>
              <a:rPr lang="de-DE" sz="2000" dirty="0" err="1" smtClean="0"/>
              <a:t>to</a:t>
            </a:r>
            <a:r>
              <a:rPr lang="de-DE" sz="2000" dirty="0" smtClean="0"/>
              <a:t> Sumner et al. 2007</a:t>
            </a:r>
            <a:endParaRPr lang="en-US" sz="2000" dirty="0"/>
          </a:p>
        </p:txBody>
      </p:sp>
      <p:graphicFrame>
        <p:nvGraphicFramePr>
          <p:cNvPr id="4" name="Objekt 3"/>
          <p:cNvGraphicFramePr>
            <a:graphicFrameLocks noChangeAspect="1"/>
          </p:cNvGraphicFramePr>
          <p:nvPr>
            <p:extLst/>
          </p:nvPr>
        </p:nvGraphicFramePr>
        <p:xfrm>
          <a:off x="457200" y="2230300"/>
          <a:ext cx="8632785" cy="4246700"/>
        </p:xfrm>
        <a:graphic>
          <a:graphicData uri="http://schemas.openxmlformats.org/presentationml/2006/ole">
            <mc:AlternateContent xmlns:mc="http://schemas.openxmlformats.org/markup-compatibility/2006">
              <mc:Choice xmlns:v="urn:schemas-microsoft-com:vml" Requires="v">
                <p:oleObj spid="_x0000_s3101" name="Image" r:id="rId3" imgW="14348880" imgH="7059960" progId="Photoshop.Image.13">
                  <p:embed/>
                </p:oleObj>
              </mc:Choice>
              <mc:Fallback>
                <p:oleObj name="Image" r:id="rId3" imgW="14348880" imgH="7059960" progId="Photoshop.Image.13">
                  <p:embed/>
                  <p:pic>
                    <p:nvPicPr>
                      <p:cNvPr id="0" name=""/>
                      <p:cNvPicPr/>
                      <p:nvPr/>
                    </p:nvPicPr>
                    <p:blipFill>
                      <a:blip r:embed="rId4"/>
                      <a:stretch>
                        <a:fillRect/>
                      </a:stretch>
                    </p:blipFill>
                    <p:spPr>
                      <a:xfrm>
                        <a:off x="457200" y="2230300"/>
                        <a:ext cx="8632785" cy="4246700"/>
                      </a:xfrm>
                      <a:prstGeom prst="rect">
                        <a:avLst/>
                      </a:prstGeom>
                    </p:spPr>
                  </p:pic>
                </p:oleObj>
              </mc:Fallback>
            </mc:AlternateContent>
          </a:graphicData>
        </a:graphic>
      </p:graphicFrame>
    </p:spTree>
    <p:extLst>
      <p:ext uri="{BB962C8B-B14F-4D97-AF65-F5344CB8AC3E}">
        <p14:creationId xmlns:p14="http://schemas.microsoft.com/office/powerpoint/2010/main" val="392476910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smtClean="0"/>
              <a:t>Domain specific yet simple, </a:t>
            </a:r>
            <a:r>
              <a:rPr lang="en-US" dirty="0" err="1" smtClean="0"/>
              <a:t>nonformal</a:t>
            </a:r>
            <a:r>
              <a:rPr lang="en-US" dirty="0" smtClean="0"/>
              <a:t> schemes</a:t>
            </a:r>
            <a:endParaRPr lang="en-US" dirty="0"/>
          </a:p>
        </p:txBody>
      </p:sp>
      <p:sp>
        <p:nvSpPr>
          <p:cNvPr id="3" name="Textplatzhalter 2"/>
          <p:cNvSpPr>
            <a:spLocks noGrp="1"/>
          </p:cNvSpPr>
          <p:nvPr>
            <p:ph type="body" idx="1"/>
          </p:nvPr>
        </p:nvSpPr>
        <p:spPr>
          <a:xfrm>
            <a:off x="457200" y="1912172"/>
            <a:ext cx="8229600" cy="4525963"/>
          </a:xfrm>
        </p:spPr>
        <p:txBody>
          <a:bodyPr/>
          <a:lstStyle/>
          <a:p>
            <a:r>
              <a:rPr lang="en-US" sz="1600" dirty="0"/>
              <a:t>Sumner L.W., </a:t>
            </a:r>
            <a:r>
              <a:rPr lang="en-US" sz="1600" dirty="0" err="1"/>
              <a:t>Amberg</a:t>
            </a:r>
            <a:r>
              <a:rPr lang="en-US" sz="1600" dirty="0"/>
              <a:t> A., Barrett D., Beale M. et al. (2007), </a:t>
            </a:r>
            <a:r>
              <a:rPr lang="en-US" sz="1600" b="1" dirty="0"/>
              <a:t>Proposed minimum reporting standards for chemical analysis</a:t>
            </a:r>
            <a:r>
              <a:rPr lang="en-US" sz="1600" dirty="0"/>
              <a:t>. </a:t>
            </a:r>
            <a:r>
              <a:rPr lang="en-US" sz="1600" i="1" dirty="0"/>
              <a:t>Metabolomics</a:t>
            </a:r>
            <a:r>
              <a:rPr lang="en-US" sz="1600" dirty="0"/>
              <a:t>. 2007;</a:t>
            </a:r>
            <a:r>
              <a:rPr lang="en-US" sz="1600" b="1" dirty="0"/>
              <a:t>3</a:t>
            </a:r>
            <a:r>
              <a:rPr lang="en-US" sz="1600" dirty="0"/>
              <a:t>(3):211–221. </a:t>
            </a:r>
            <a:r>
              <a:rPr lang="en-US" sz="1600" dirty="0" err="1"/>
              <a:t>doi</a:t>
            </a:r>
            <a:r>
              <a:rPr lang="en-US" sz="1600" dirty="0"/>
              <a:t>: 10.1007/s11306-007-0082-2.</a:t>
            </a:r>
          </a:p>
          <a:p>
            <a:r>
              <a:rPr lang="en-US" sz="1600" dirty="0" err="1" smtClean="0"/>
              <a:t>Schymanski</a:t>
            </a:r>
            <a:r>
              <a:rPr lang="en-US" sz="1600" dirty="0"/>
              <a:t>, E. L., Jeon, J., </a:t>
            </a:r>
            <a:r>
              <a:rPr lang="en-US" sz="1600" dirty="0" err="1"/>
              <a:t>Gulde</a:t>
            </a:r>
            <a:r>
              <a:rPr lang="en-US" sz="1600" dirty="0"/>
              <a:t>, R., </a:t>
            </a:r>
            <a:r>
              <a:rPr lang="en-US" sz="1600" dirty="0" err="1"/>
              <a:t>Fenner</a:t>
            </a:r>
            <a:r>
              <a:rPr lang="en-US" sz="1600" dirty="0"/>
              <a:t>, K., Ruff, M., </a:t>
            </a:r>
            <a:r>
              <a:rPr lang="en-US" sz="1600" dirty="0" err="1"/>
              <a:t>Singer,H</a:t>
            </a:r>
            <a:r>
              <a:rPr lang="en-US" sz="1600" dirty="0"/>
              <a:t>. P., et al. (2014</a:t>
            </a:r>
            <a:r>
              <a:rPr lang="en-US" sz="1600" b="1" dirty="0"/>
              <a:t>), Identifying small molecules via high resolution mass spectrometry: communicating confidence</a:t>
            </a:r>
            <a:r>
              <a:rPr lang="en-US" sz="1600" dirty="0"/>
              <a:t>. </a:t>
            </a:r>
            <a:r>
              <a:rPr lang="en-US" sz="1600" i="1" dirty="0"/>
              <a:t>Environmental Science and Technology</a:t>
            </a:r>
            <a:r>
              <a:rPr lang="en-US" sz="1600" dirty="0"/>
              <a:t>, 48 </a:t>
            </a:r>
            <a:r>
              <a:rPr lang="en-US" sz="1600" b="1" dirty="0"/>
              <a:t>(4)</a:t>
            </a:r>
            <a:r>
              <a:rPr lang="en-US" sz="1600" dirty="0"/>
              <a:t>, 2097–2098. doi:10.1021/es5002105</a:t>
            </a:r>
          </a:p>
          <a:p>
            <a:r>
              <a:rPr lang="en-US" sz="1600" dirty="0" smtClean="0"/>
              <a:t>Creek</a:t>
            </a:r>
            <a:r>
              <a:rPr lang="en-US" sz="1600" dirty="0"/>
              <a:t>, D., Dunn, W., </a:t>
            </a:r>
            <a:r>
              <a:rPr lang="en-US" sz="1600" dirty="0" err="1"/>
              <a:t>Fiehn</a:t>
            </a:r>
            <a:r>
              <a:rPr lang="en-US" sz="1600" dirty="0"/>
              <a:t>, O., Griffin, J., Hall, R., Lei, Z., </a:t>
            </a:r>
            <a:r>
              <a:rPr lang="en-US" sz="1600" dirty="0" err="1"/>
              <a:t>Mistrik</a:t>
            </a:r>
            <a:r>
              <a:rPr lang="en-US" sz="1600" dirty="0"/>
              <a:t>, R., Neumann, S., </a:t>
            </a:r>
            <a:r>
              <a:rPr lang="en-US" sz="1600" dirty="0" err="1"/>
              <a:t>Schymanski</a:t>
            </a:r>
            <a:r>
              <a:rPr lang="en-US" sz="1600" dirty="0"/>
              <a:t>, E. L., Sumner, L., et al. (2014), </a:t>
            </a:r>
            <a:r>
              <a:rPr lang="en-US" sz="1600" b="1" dirty="0"/>
              <a:t>Metabolite identification: are you sure? And how do your peers gauge your confidence?</a:t>
            </a:r>
            <a:r>
              <a:rPr lang="en-US" sz="1600" dirty="0"/>
              <a:t> </a:t>
            </a:r>
            <a:r>
              <a:rPr lang="en-US" sz="1600" i="1" dirty="0"/>
              <a:t>Metabolomics</a:t>
            </a:r>
            <a:r>
              <a:rPr lang="en-US" sz="1600" dirty="0"/>
              <a:t>, </a:t>
            </a:r>
            <a:r>
              <a:rPr lang="en-US" sz="1600" b="1" dirty="0"/>
              <a:t>10</a:t>
            </a:r>
            <a:r>
              <a:rPr lang="en-US" sz="1600" dirty="0"/>
              <a:t>, pp. 350–353</a:t>
            </a:r>
          </a:p>
          <a:p>
            <a:r>
              <a:rPr lang="en-US" sz="1600" dirty="0" smtClean="0"/>
              <a:t>Sumner </a:t>
            </a:r>
            <a:r>
              <a:rPr lang="en-US" sz="1600" dirty="0"/>
              <a:t>L, Lei Z, </a:t>
            </a:r>
            <a:r>
              <a:rPr lang="en-US" sz="1600" dirty="0" err="1"/>
              <a:t>Nikolau</a:t>
            </a:r>
            <a:r>
              <a:rPr lang="en-US" sz="1600" dirty="0"/>
              <a:t> BJ, Saito K, </a:t>
            </a:r>
            <a:r>
              <a:rPr lang="en-US" sz="1600" dirty="0" err="1"/>
              <a:t>Roessner</a:t>
            </a:r>
            <a:r>
              <a:rPr lang="en-US" sz="1600" dirty="0"/>
              <a:t> U, </a:t>
            </a:r>
            <a:r>
              <a:rPr lang="en-US" sz="1600" dirty="0" err="1"/>
              <a:t>Trengove</a:t>
            </a:r>
            <a:r>
              <a:rPr lang="en-US" sz="1600" dirty="0"/>
              <a:t> R (2014): </a:t>
            </a:r>
            <a:r>
              <a:rPr lang="en-US" sz="1600" b="1" dirty="0"/>
              <a:t>Proposed quantitative and alphanumeric metabolite identification metrics</a:t>
            </a:r>
            <a:r>
              <a:rPr lang="en-US" sz="1600" dirty="0"/>
              <a:t>. </a:t>
            </a:r>
            <a:r>
              <a:rPr lang="en-US" sz="1600" i="1" dirty="0"/>
              <a:t>Metabolomics</a:t>
            </a:r>
            <a:r>
              <a:rPr lang="en-US" sz="1600" dirty="0"/>
              <a:t> 10:1047–1049. doi:10.1007/s11306-014-0739-6</a:t>
            </a:r>
            <a:r>
              <a:rPr lang="en-US" sz="1600" dirty="0" smtClean="0"/>
              <a:t>.</a:t>
            </a:r>
          </a:p>
        </p:txBody>
      </p:sp>
    </p:spTree>
    <p:extLst>
      <p:ext uri="{BB962C8B-B14F-4D97-AF65-F5344CB8AC3E}">
        <p14:creationId xmlns:p14="http://schemas.microsoft.com/office/powerpoint/2010/main" val="411256477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smtClean="0"/>
              <a:t>Generic, yet complex Formal-</a:t>
            </a:r>
            <a:r>
              <a:rPr lang="en-US" dirty="0" err="1" smtClean="0"/>
              <a:t>ontologic</a:t>
            </a:r>
            <a:r>
              <a:rPr lang="en-US" dirty="0" smtClean="0"/>
              <a:t> approaches</a:t>
            </a:r>
            <a:endParaRPr lang="en-US" dirty="0"/>
          </a:p>
        </p:txBody>
      </p:sp>
      <p:sp>
        <p:nvSpPr>
          <p:cNvPr id="3" name="Textplatzhalter 2"/>
          <p:cNvSpPr>
            <a:spLocks noGrp="1"/>
          </p:cNvSpPr>
          <p:nvPr>
            <p:ph type="body" idx="1"/>
          </p:nvPr>
        </p:nvSpPr>
        <p:spPr>
          <a:xfrm>
            <a:off x="457200" y="1793838"/>
            <a:ext cx="8229600" cy="4525963"/>
          </a:xfrm>
        </p:spPr>
        <p:txBody>
          <a:bodyPr/>
          <a:lstStyle/>
          <a:p>
            <a:r>
              <a:rPr lang="en-US" sz="1600" dirty="0" err="1"/>
              <a:t>Chibucos</a:t>
            </a:r>
            <a:r>
              <a:rPr lang="en-US" sz="1600" dirty="0"/>
              <a:t> M.C., </a:t>
            </a:r>
            <a:r>
              <a:rPr lang="en-US" sz="1600" dirty="0" err="1"/>
              <a:t>Mungall</a:t>
            </a:r>
            <a:r>
              <a:rPr lang="en-US" sz="1600" dirty="0"/>
              <a:t> C.J., </a:t>
            </a:r>
            <a:r>
              <a:rPr lang="en-US" sz="1600" dirty="0" err="1"/>
              <a:t>Balakrishnan</a:t>
            </a:r>
            <a:r>
              <a:rPr lang="en-US" sz="1600" dirty="0"/>
              <a:t> R., Christie K.R., Huntley R.P., White O., Blake J.A., Lewis S.E., </a:t>
            </a:r>
            <a:r>
              <a:rPr lang="en-US" sz="1600" dirty="0" err="1"/>
              <a:t>Giglio</a:t>
            </a:r>
            <a:r>
              <a:rPr lang="en-US" sz="1600" dirty="0"/>
              <a:t> M., (2014), </a:t>
            </a:r>
            <a:r>
              <a:rPr lang="en-US" sz="1600" b="1" dirty="0"/>
              <a:t>Standardized description of scientific evidence using the Evidence Ontology (ECO). </a:t>
            </a:r>
            <a:r>
              <a:rPr lang="en-US" sz="1600" i="1" dirty="0"/>
              <a:t>Database</a:t>
            </a:r>
            <a:r>
              <a:rPr lang="en-US" sz="1600" dirty="0"/>
              <a:t>. 2014, 2014: bau075-10.1093/database/bau075, </a:t>
            </a:r>
            <a:r>
              <a:rPr lang="en-US" sz="1600" u="sng" dirty="0">
                <a:hlinkClick r:id="rId2"/>
              </a:rPr>
              <a:t>http://www.ncbi.nlm.nih.gov/pmc/articles/PMC4105709</a:t>
            </a:r>
            <a:r>
              <a:rPr lang="en-US" sz="1600" dirty="0"/>
              <a:t> </a:t>
            </a:r>
          </a:p>
          <a:p>
            <a:r>
              <a:rPr lang="en-US" sz="1600" dirty="0" err="1"/>
              <a:t>Bölling</a:t>
            </a:r>
            <a:r>
              <a:rPr lang="en-US" sz="1600" dirty="0"/>
              <a:t> C., </a:t>
            </a:r>
            <a:r>
              <a:rPr lang="en-US" sz="1600" dirty="0" err="1"/>
              <a:t>Weidlich</a:t>
            </a:r>
            <a:r>
              <a:rPr lang="en-US" sz="1600" dirty="0"/>
              <a:t> M., </a:t>
            </a:r>
            <a:r>
              <a:rPr lang="en-US" sz="1600" dirty="0" err="1"/>
              <a:t>Holzhütter</a:t>
            </a:r>
            <a:r>
              <a:rPr lang="en-US" sz="1600" dirty="0"/>
              <a:t> H.G. (2014), </a:t>
            </a:r>
            <a:r>
              <a:rPr lang="en-US" sz="1600" b="1" dirty="0"/>
              <a:t>SEE: structured representation of scientific evidence in the biomedical domain using Semantic Web techniques</a:t>
            </a:r>
            <a:r>
              <a:rPr lang="en-US" sz="1600" dirty="0"/>
              <a:t>. </a:t>
            </a:r>
            <a:r>
              <a:rPr lang="en-US" sz="1600" i="1" dirty="0"/>
              <a:t>J Biomed Semantics</a:t>
            </a:r>
            <a:r>
              <a:rPr lang="en-US" sz="1600" dirty="0"/>
              <a:t>; </a:t>
            </a:r>
            <a:r>
              <a:rPr lang="en-US" sz="1600" b="1" dirty="0"/>
              <a:t>5</a:t>
            </a:r>
            <a:r>
              <a:rPr lang="en-US" sz="1600" dirty="0"/>
              <a:t>(</a:t>
            </a:r>
            <a:r>
              <a:rPr lang="en-US" sz="1600" dirty="0" err="1"/>
              <a:t>Suppl</a:t>
            </a:r>
            <a:r>
              <a:rPr lang="en-US" sz="1600" dirty="0"/>
              <a:t> 1): S1. </a:t>
            </a:r>
            <a:r>
              <a:rPr lang="en-US" sz="1600" dirty="0" err="1"/>
              <a:t>doi</a:t>
            </a:r>
            <a:r>
              <a:rPr lang="en-US" sz="1600" dirty="0"/>
              <a:t>:  10.1186/2041-1480-5-S1-S1 </a:t>
            </a:r>
            <a:r>
              <a:rPr lang="en-US" sz="1600" u="sng" dirty="0">
                <a:hlinkClick r:id="rId3"/>
              </a:rPr>
              <a:t>http://</a:t>
            </a:r>
            <a:r>
              <a:rPr lang="en-US" sz="1600" u="sng" dirty="0" smtClean="0">
                <a:hlinkClick r:id="rId3"/>
              </a:rPr>
              <a:t>www.jbiomedsem.com/content/5/S1/S1</a:t>
            </a:r>
            <a:endParaRPr lang="en-US" sz="1600" u="sng" dirty="0" smtClean="0"/>
          </a:p>
          <a:p>
            <a:r>
              <a:rPr lang="en-US" sz="1600" u="sng" dirty="0" smtClean="0"/>
              <a:t>…</a:t>
            </a:r>
          </a:p>
          <a:p>
            <a:endParaRPr lang="en-US" sz="1600" u="sng" dirty="0" smtClean="0"/>
          </a:p>
          <a:p>
            <a:endParaRPr lang="en-US" dirty="0"/>
          </a:p>
          <a:p>
            <a:endParaRPr lang="en-US" sz="1600" dirty="0"/>
          </a:p>
        </p:txBody>
      </p:sp>
    </p:spTree>
    <p:extLst>
      <p:ext uri="{BB962C8B-B14F-4D97-AF65-F5344CB8AC3E}">
        <p14:creationId xmlns:p14="http://schemas.microsoft.com/office/powerpoint/2010/main" val="422983042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smtClean="0"/>
              <a:t>Pattern elements</a:t>
            </a:r>
            <a:endParaRPr lang="en-US" dirty="0"/>
          </a:p>
        </p:txBody>
      </p:sp>
      <p:sp>
        <p:nvSpPr>
          <p:cNvPr id="3" name="Textplatzhalter 2"/>
          <p:cNvSpPr>
            <a:spLocks noGrp="1"/>
          </p:cNvSpPr>
          <p:nvPr>
            <p:ph type="body" idx="1"/>
          </p:nvPr>
        </p:nvSpPr>
        <p:spPr>
          <a:xfrm>
            <a:off x="457200" y="1417637"/>
            <a:ext cx="8229600" cy="4525963"/>
          </a:xfrm>
        </p:spPr>
        <p:txBody>
          <a:bodyPr/>
          <a:lstStyle/>
          <a:p>
            <a:pPr marL="203200" indent="0">
              <a:buNone/>
            </a:pPr>
            <a:r>
              <a:rPr lang="en-US" sz="1100" dirty="0" smtClean="0"/>
              <a:t>Assertion(Annotation</a:t>
            </a:r>
            <a:r>
              <a:rPr lang="en-US" sz="1100" dirty="0"/>
              <a:t>)/</a:t>
            </a:r>
          </a:p>
          <a:p>
            <a:pPr marL="203200" indent="0">
              <a:buNone/>
            </a:pPr>
            <a:r>
              <a:rPr lang="en-US" sz="1100" dirty="0"/>
              <a:t>	</a:t>
            </a:r>
            <a:r>
              <a:rPr lang="en-US" sz="1100" dirty="0" err="1"/>
              <a:t>Characterisation</a:t>
            </a:r>
            <a:endParaRPr lang="en-US" sz="1100" dirty="0"/>
          </a:p>
          <a:p>
            <a:pPr marL="203200" indent="0">
              <a:buNone/>
            </a:pPr>
            <a:r>
              <a:rPr lang="en-US" sz="1100" dirty="0"/>
              <a:t>		Classification</a:t>
            </a:r>
          </a:p>
          <a:p>
            <a:pPr marL="203200" indent="0">
              <a:buNone/>
            </a:pPr>
            <a:r>
              <a:rPr lang="en-US" sz="1100" dirty="0"/>
              <a:t>			Identification</a:t>
            </a:r>
          </a:p>
          <a:p>
            <a:pPr marL="203200" indent="0">
              <a:buNone/>
            </a:pPr>
            <a:r>
              <a:rPr lang="en-US" sz="1100" dirty="0"/>
              <a:t>OF...</a:t>
            </a:r>
          </a:p>
          <a:p>
            <a:pPr marL="203200" indent="0">
              <a:buNone/>
            </a:pPr>
            <a:r>
              <a:rPr lang="en-US" sz="1100" dirty="0"/>
              <a:t> </a:t>
            </a:r>
            <a:r>
              <a:rPr lang="en-US" sz="1100" b="1" dirty="0" smtClean="0"/>
              <a:t>Molecular </a:t>
            </a:r>
            <a:r>
              <a:rPr lang="en-US" sz="1100" b="1" dirty="0"/>
              <a:t>structural element</a:t>
            </a:r>
            <a:endParaRPr lang="en-US" sz="1100" dirty="0"/>
          </a:p>
          <a:p>
            <a:pPr marL="603250" lvl="1" indent="0">
              <a:buNone/>
            </a:pPr>
            <a:r>
              <a:rPr lang="en-US" sz="700" dirty="0"/>
              <a:t>molecule</a:t>
            </a:r>
          </a:p>
          <a:p>
            <a:pPr marL="603250" lvl="1" indent="0">
              <a:buNone/>
            </a:pPr>
            <a:r>
              <a:rPr lang="en-US" sz="700" dirty="0"/>
              <a:t>molecular class</a:t>
            </a:r>
          </a:p>
          <a:p>
            <a:pPr marL="603250" lvl="1" indent="0">
              <a:buNone/>
            </a:pPr>
            <a:r>
              <a:rPr lang="en-US" sz="700" dirty="0"/>
              <a:t>molecular substructure</a:t>
            </a:r>
          </a:p>
          <a:p>
            <a:pPr marL="603250" lvl="1" indent="0">
              <a:buNone/>
            </a:pPr>
            <a:r>
              <a:rPr lang="en-US" sz="700" dirty="0"/>
              <a:t>molecular part/ side group / x-conjugate</a:t>
            </a:r>
          </a:p>
          <a:p>
            <a:pPr marL="603250" lvl="1" indent="0">
              <a:buNone/>
            </a:pPr>
            <a:r>
              <a:rPr lang="en-US" sz="700" dirty="0"/>
              <a:t>element</a:t>
            </a:r>
          </a:p>
          <a:p>
            <a:pPr marL="603250" lvl="1" indent="0">
              <a:buNone/>
            </a:pPr>
            <a:r>
              <a:rPr lang="en-US" sz="700" dirty="0"/>
              <a:t>Isotope</a:t>
            </a:r>
          </a:p>
          <a:p>
            <a:pPr marL="203200" indent="0">
              <a:buNone/>
            </a:pPr>
            <a:r>
              <a:rPr lang="en-US" sz="1100" dirty="0"/>
              <a:t> </a:t>
            </a:r>
            <a:r>
              <a:rPr lang="en-US" sz="1100" dirty="0" smtClean="0"/>
              <a:t>BY</a:t>
            </a:r>
            <a:r>
              <a:rPr lang="en-US" sz="1100" dirty="0"/>
              <a:t>...</a:t>
            </a:r>
          </a:p>
          <a:p>
            <a:pPr marL="203200" indent="0">
              <a:buNone/>
            </a:pPr>
            <a:r>
              <a:rPr lang="en-US" sz="1100" b="1" dirty="0"/>
              <a:t>Assay Outcomes</a:t>
            </a:r>
            <a:r>
              <a:rPr lang="en-US" sz="1100" dirty="0"/>
              <a:t> (from </a:t>
            </a:r>
            <a:r>
              <a:rPr lang="en-US" sz="1100" dirty="0" err="1"/>
              <a:t>Schymanski</a:t>
            </a:r>
            <a:r>
              <a:rPr lang="en-US" sz="1100" dirty="0"/>
              <a:t>)</a:t>
            </a:r>
          </a:p>
          <a:p>
            <a:pPr marL="603250" lvl="1" indent="0">
              <a:buNone/>
            </a:pPr>
            <a:r>
              <a:rPr lang="en-US" sz="700" dirty="0"/>
              <a:t>MS, MS2, </a:t>
            </a:r>
          </a:p>
          <a:p>
            <a:pPr marL="603250" lvl="1" indent="0">
              <a:buNone/>
            </a:pPr>
            <a:r>
              <a:rPr lang="en-US" sz="700" dirty="0"/>
              <a:t>LC/RT, </a:t>
            </a:r>
          </a:p>
          <a:p>
            <a:pPr marL="603250" lvl="1" indent="0">
              <a:buNone/>
            </a:pPr>
            <a:r>
              <a:rPr lang="en-US" sz="700" dirty="0"/>
              <a:t>Reference Standard, Library MS2, Experimental Data(???), Isotope data (</a:t>
            </a:r>
            <a:r>
              <a:rPr lang="en-US" sz="700" dirty="0" err="1"/>
              <a:t>nahe</a:t>
            </a:r>
            <a:r>
              <a:rPr lang="en-US" sz="700" dirty="0"/>
              <a:t> </a:t>
            </a:r>
            <a:r>
              <a:rPr lang="en-US" sz="700" dirty="0" err="1"/>
              <a:t>mz</a:t>
            </a:r>
            <a:r>
              <a:rPr lang="en-US" sz="700" dirty="0"/>
              <a:t> values)</a:t>
            </a:r>
          </a:p>
          <a:p>
            <a:pPr marL="603250" lvl="1" indent="0">
              <a:buNone/>
            </a:pPr>
            <a:r>
              <a:rPr lang="en-US" sz="700" dirty="0"/>
              <a:t>adduct data (</a:t>
            </a:r>
            <a:r>
              <a:rPr lang="en-US" sz="700" dirty="0" err="1"/>
              <a:t>entferntere</a:t>
            </a:r>
            <a:r>
              <a:rPr lang="en-US" sz="700" dirty="0"/>
              <a:t> &lt;</a:t>
            </a:r>
            <a:r>
              <a:rPr lang="en-US" sz="700" dirty="0" err="1"/>
              <a:t>mz</a:t>
            </a:r>
            <a:r>
              <a:rPr lang="en-US" sz="700" dirty="0"/>
              <a:t> values)</a:t>
            </a:r>
          </a:p>
          <a:p>
            <a:pPr marL="603250" lvl="1" indent="0">
              <a:buNone/>
            </a:pPr>
            <a:r>
              <a:rPr lang="en-US" sz="700" dirty="0"/>
              <a:t>quantifier Ions</a:t>
            </a:r>
          </a:p>
          <a:p>
            <a:pPr marL="203200" indent="0">
              <a:buNone/>
            </a:pPr>
            <a:r>
              <a:rPr lang="en-US" sz="1100" dirty="0"/>
              <a:t> </a:t>
            </a:r>
            <a:r>
              <a:rPr lang="en-US" sz="1100" dirty="0" smtClean="0"/>
              <a:t>USING</a:t>
            </a:r>
            <a:r>
              <a:rPr lang="en-US" sz="1100" dirty="0"/>
              <a:t>…</a:t>
            </a:r>
          </a:p>
          <a:p>
            <a:pPr marL="203200" indent="0">
              <a:buNone/>
            </a:pPr>
            <a:r>
              <a:rPr lang="en-US" sz="1100" dirty="0"/>
              <a:t> </a:t>
            </a:r>
            <a:r>
              <a:rPr lang="en-US" sz="1100" b="1" dirty="0" smtClean="0"/>
              <a:t>Assertion </a:t>
            </a:r>
            <a:r>
              <a:rPr lang="en-US" sz="1100" b="1" dirty="0"/>
              <a:t>methods:</a:t>
            </a:r>
            <a:endParaRPr lang="en-US" sz="1100" dirty="0"/>
          </a:p>
          <a:p>
            <a:pPr marL="603250" lvl="1" indent="0">
              <a:buNone/>
            </a:pPr>
            <a:r>
              <a:rPr lang="en-US" sz="700" dirty="0"/>
              <a:t>by Identity</a:t>
            </a:r>
          </a:p>
          <a:p>
            <a:pPr marL="603250" lvl="1" indent="0">
              <a:buNone/>
            </a:pPr>
            <a:r>
              <a:rPr lang="en-US" sz="700" dirty="0"/>
              <a:t>by similarity</a:t>
            </a:r>
          </a:p>
          <a:p>
            <a:pPr marL="603250" lvl="1" indent="0">
              <a:buNone/>
            </a:pPr>
            <a:r>
              <a:rPr lang="en-US" sz="700" dirty="0"/>
              <a:t>by composition</a:t>
            </a:r>
          </a:p>
          <a:p>
            <a:pPr marL="603250" lvl="1" indent="0">
              <a:buNone/>
            </a:pPr>
            <a:r>
              <a:rPr lang="en-US" sz="700" dirty="0"/>
              <a:t>by author inference</a:t>
            </a:r>
          </a:p>
          <a:p>
            <a:pPr marL="603250" lvl="1" indent="0">
              <a:buNone/>
            </a:pPr>
            <a:r>
              <a:rPr lang="en-US" sz="700" dirty="0"/>
              <a:t>by author statement</a:t>
            </a:r>
          </a:p>
          <a:p>
            <a:pPr marL="603250" lvl="1" indent="0">
              <a:buNone/>
            </a:pPr>
            <a:r>
              <a:rPr lang="en-US" sz="700" dirty="0"/>
              <a:t>by literature mention</a:t>
            </a:r>
          </a:p>
          <a:p>
            <a:pPr marL="603250" lvl="1" indent="0">
              <a:buNone/>
            </a:pPr>
            <a:r>
              <a:rPr lang="en-US" sz="700" dirty="0"/>
              <a:t>by library </a:t>
            </a:r>
            <a:r>
              <a:rPr lang="en-US" sz="700" dirty="0" smtClean="0"/>
              <a:t>mention</a:t>
            </a:r>
            <a:endParaRPr lang="en-US" sz="700" dirty="0"/>
          </a:p>
        </p:txBody>
      </p:sp>
    </p:spTree>
    <p:extLst>
      <p:ext uri="{BB962C8B-B14F-4D97-AF65-F5344CB8AC3E}">
        <p14:creationId xmlns:p14="http://schemas.microsoft.com/office/powerpoint/2010/main" val="103859429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err="1"/>
              <a:t>MetSoc</a:t>
            </a:r>
            <a:r>
              <a:rPr lang="en-US" dirty="0"/>
              <a:t> Ident Task force</a:t>
            </a:r>
          </a:p>
        </p:txBody>
      </p:sp>
      <p:sp>
        <p:nvSpPr>
          <p:cNvPr id="3" name="Textplatzhalter 2"/>
          <p:cNvSpPr>
            <a:spLocks noGrp="1"/>
          </p:cNvSpPr>
          <p:nvPr>
            <p:ph type="body" idx="1"/>
          </p:nvPr>
        </p:nvSpPr>
        <p:spPr/>
        <p:txBody>
          <a:bodyPr/>
          <a:lstStyle/>
          <a:p>
            <a:pPr marL="203200" indent="0">
              <a:buNone/>
            </a:pPr>
            <a:r>
              <a:rPr lang="en-US" b="1" dirty="0"/>
              <a:t>Metabolomics Society: Metabolite Identification Task </a:t>
            </a:r>
            <a:r>
              <a:rPr lang="en-US" b="1" dirty="0" smtClean="0"/>
              <a:t>Group</a:t>
            </a:r>
          </a:p>
          <a:p>
            <a:pPr marL="203200" indent="0">
              <a:buNone/>
            </a:pPr>
            <a:r>
              <a:rPr lang="de-DE" b="1" dirty="0" err="1" smtClean="0"/>
              <a:t>Objective</a:t>
            </a:r>
            <a:endParaRPr lang="de-DE" b="1" dirty="0" smtClean="0"/>
          </a:p>
          <a:p>
            <a:pPr marL="203200" indent="0">
              <a:buNone/>
            </a:pPr>
            <a:r>
              <a:rPr lang="de-DE" b="1" dirty="0"/>
              <a:t>	</a:t>
            </a:r>
            <a:r>
              <a:rPr lang="en-US" dirty="0"/>
              <a:t>update </a:t>
            </a:r>
            <a:r>
              <a:rPr lang="en-US" dirty="0" smtClean="0"/>
              <a:t>4 Level </a:t>
            </a:r>
            <a:r>
              <a:rPr lang="en-US" dirty="0"/>
              <a:t>reporting </a:t>
            </a:r>
            <a:r>
              <a:rPr lang="en-US" dirty="0" smtClean="0"/>
              <a:t>standard by adding increased granularity on instruments, data &amp; </a:t>
            </a:r>
            <a:r>
              <a:rPr lang="en-US" dirty="0"/>
              <a:t>bioinformatics </a:t>
            </a:r>
            <a:r>
              <a:rPr lang="en-US" dirty="0" smtClean="0"/>
              <a:t>resources</a:t>
            </a:r>
            <a:endParaRPr lang="en-US" dirty="0"/>
          </a:p>
        </p:txBody>
      </p:sp>
    </p:spTree>
    <p:extLst>
      <p:ext uri="{BB962C8B-B14F-4D97-AF65-F5344CB8AC3E}">
        <p14:creationId xmlns:p14="http://schemas.microsoft.com/office/powerpoint/2010/main" val="386074410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en-US"/>
          </a:p>
        </p:txBody>
      </p:sp>
      <p:sp>
        <p:nvSpPr>
          <p:cNvPr id="3" name="Textplatzhalter 2"/>
          <p:cNvSpPr>
            <a:spLocks noGrp="1"/>
          </p:cNvSpPr>
          <p:nvPr>
            <p:ph type="body" idx="1"/>
          </p:nvPr>
        </p:nvSpPr>
        <p:spPr/>
        <p:txBody>
          <a:bodyPr/>
          <a:lstStyle/>
          <a:p>
            <a:endParaRPr lang="en-US"/>
          </a:p>
        </p:txBody>
      </p:sp>
      <p:pic>
        <p:nvPicPr>
          <p:cNvPr id="4" name="Grafik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1873" y="-1"/>
            <a:ext cx="9560149" cy="7089289"/>
          </a:xfrm>
          <a:prstGeom prst="rect">
            <a:avLst/>
          </a:prstGeom>
        </p:spPr>
      </p:pic>
    </p:spTree>
    <p:extLst>
      <p:ext uri="{BB962C8B-B14F-4D97-AF65-F5344CB8AC3E}">
        <p14:creationId xmlns:p14="http://schemas.microsoft.com/office/powerpoint/2010/main" val="42113043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Import &amp; X-</a:t>
            </a:r>
            <a:r>
              <a:rPr lang="de-DE" dirty="0" err="1" smtClean="0"/>
              <a:t>Refs</a:t>
            </a:r>
            <a:endParaRPr lang="en-US" dirty="0"/>
          </a:p>
        </p:txBody>
      </p:sp>
      <p:sp>
        <p:nvSpPr>
          <p:cNvPr id="3" name="Textplatzhalter 2"/>
          <p:cNvSpPr>
            <a:spLocks noGrp="1"/>
          </p:cNvSpPr>
          <p:nvPr>
            <p:ph type="body" idx="1"/>
          </p:nvPr>
        </p:nvSpPr>
        <p:spPr/>
        <p:txBody>
          <a:bodyPr/>
          <a:lstStyle/>
          <a:p>
            <a:r>
              <a:rPr lang="de-DE" dirty="0" smtClean="0"/>
              <a:t>Multiple Options</a:t>
            </a:r>
          </a:p>
          <a:p>
            <a:pPr lvl="1"/>
            <a:r>
              <a:rPr lang="de-DE" dirty="0" err="1" smtClean="0"/>
              <a:t>Mere</a:t>
            </a:r>
            <a:r>
              <a:rPr lang="de-DE" dirty="0" smtClean="0"/>
              <a:t> ID </a:t>
            </a:r>
            <a:r>
              <a:rPr lang="de-DE" dirty="0" err="1" smtClean="0"/>
              <a:t>Referencing</a:t>
            </a:r>
            <a:endParaRPr lang="de-DE" dirty="0" smtClean="0"/>
          </a:p>
          <a:p>
            <a:pPr lvl="2"/>
            <a:r>
              <a:rPr lang="de-DE" dirty="0" smtClean="0"/>
              <a:t>E.G. </a:t>
            </a:r>
            <a:r>
              <a:rPr lang="de-DE" dirty="0" err="1" smtClean="0"/>
              <a:t>Full</a:t>
            </a:r>
            <a:r>
              <a:rPr lang="de-DE" dirty="0" smtClean="0"/>
              <a:t> Import, </a:t>
            </a:r>
            <a:r>
              <a:rPr lang="de-DE" dirty="0" err="1" smtClean="0"/>
              <a:t>usage</a:t>
            </a:r>
            <a:r>
              <a:rPr lang="de-DE" dirty="0" smtClean="0"/>
              <a:t> </a:t>
            </a:r>
            <a:r>
              <a:rPr lang="de-DE" dirty="0" err="1" smtClean="0"/>
              <a:t>and</a:t>
            </a:r>
            <a:r>
              <a:rPr lang="de-DE" dirty="0" smtClean="0"/>
              <a:t> </a:t>
            </a:r>
            <a:r>
              <a:rPr lang="de-DE" dirty="0" err="1" smtClean="0"/>
              <a:t>import</a:t>
            </a:r>
            <a:r>
              <a:rPr lang="de-DE" dirty="0" smtClean="0"/>
              <a:t> </a:t>
            </a:r>
            <a:r>
              <a:rPr lang="de-DE" dirty="0" err="1" smtClean="0"/>
              <a:t>removal</a:t>
            </a:r>
            <a:endParaRPr lang="de-DE" dirty="0" smtClean="0"/>
          </a:p>
          <a:p>
            <a:pPr lvl="1"/>
            <a:r>
              <a:rPr lang="de-DE" dirty="0" smtClean="0"/>
              <a:t>MIREOT</a:t>
            </a:r>
          </a:p>
          <a:p>
            <a:pPr lvl="1"/>
            <a:r>
              <a:rPr lang="de-DE" dirty="0" err="1" smtClean="0"/>
              <a:t>Owl:import</a:t>
            </a:r>
            <a:endParaRPr lang="de-DE" dirty="0" smtClean="0"/>
          </a:p>
          <a:p>
            <a:pPr lvl="1"/>
            <a:r>
              <a:rPr lang="en-US" dirty="0"/>
              <a:t>http://labs.mondeca.com/protolov/</a:t>
            </a:r>
          </a:p>
        </p:txBody>
      </p:sp>
    </p:spTree>
    <p:extLst>
      <p:ext uri="{BB962C8B-B14F-4D97-AF65-F5344CB8AC3E}">
        <p14:creationId xmlns:p14="http://schemas.microsoft.com/office/powerpoint/2010/main" val="44770904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sz="1800" dirty="0" err="1" smtClean="0"/>
              <a:t>Chebi</a:t>
            </a:r>
            <a:r>
              <a:rPr lang="en-US" sz="1800" dirty="0" smtClean="0"/>
              <a:t>/</a:t>
            </a:r>
            <a:r>
              <a:rPr lang="en-US" sz="1800" dirty="0" err="1" smtClean="0"/>
              <a:t>ont</a:t>
            </a:r>
            <a:r>
              <a:rPr lang="en-US" sz="1800" dirty="0"/>
              <a:t/>
            </a:r>
            <a:br>
              <a:rPr lang="en-US" sz="1800" dirty="0"/>
            </a:br>
            <a:r>
              <a:rPr lang="en-US" sz="1800" dirty="0"/>
              <a:t>https://www.ebi.ac.uk/chebi/userManualForward.do;jsessionid=CCA5DEB227EC2F848F7A8DDF3D4D36DF?printerFriendlyView=true#Parents%20and%20Children%20View</a:t>
            </a:r>
          </a:p>
        </p:txBody>
      </p:sp>
      <p:sp>
        <p:nvSpPr>
          <p:cNvPr id="3" name="Textplatzhalter 2"/>
          <p:cNvSpPr>
            <a:spLocks noGrp="1"/>
          </p:cNvSpPr>
          <p:nvPr>
            <p:ph type="body" idx="1"/>
          </p:nvPr>
        </p:nvSpPr>
        <p:spPr/>
        <p:txBody>
          <a:bodyPr/>
          <a:lstStyle/>
          <a:p>
            <a:r>
              <a:rPr lang="de-DE" sz="1400" dirty="0"/>
              <a:t>Alle Einträge werden wie folgt mit einem Sterne-System eingestuft:</a:t>
            </a:r>
          </a:p>
          <a:p>
            <a:pPr lvl="1"/>
            <a:r>
              <a:rPr lang="de-DE" sz="1400" dirty="0"/>
              <a:t>3 Sterne: Die Entität wurde manuell durch das </a:t>
            </a:r>
            <a:r>
              <a:rPr lang="de-DE" sz="1400" dirty="0" err="1"/>
              <a:t>ChEBI</a:t>
            </a:r>
            <a:r>
              <a:rPr lang="de-DE" sz="1400" dirty="0"/>
              <a:t> Team annotiert.</a:t>
            </a:r>
          </a:p>
          <a:p>
            <a:pPr lvl="1"/>
            <a:r>
              <a:rPr lang="de-DE" sz="1400" dirty="0"/>
              <a:t>2 Sterne: Die Entität wurde manuell durch das </a:t>
            </a:r>
            <a:r>
              <a:rPr lang="de-DE" sz="1400" dirty="0" err="1"/>
              <a:t>ChEMBL</a:t>
            </a:r>
            <a:r>
              <a:rPr lang="de-DE" sz="1400" dirty="0"/>
              <a:t> Projekt oder durch einen </a:t>
            </a:r>
            <a:r>
              <a:rPr lang="de-DE" sz="1400" dirty="0" err="1"/>
              <a:t>ChEBI</a:t>
            </a:r>
            <a:r>
              <a:rPr lang="de-DE" sz="1400" dirty="0"/>
              <a:t> Einreicher annotiert.</a:t>
            </a:r>
          </a:p>
          <a:p>
            <a:pPr lvl="1"/>
            <a:r>
              <a:rPr lang="de-DE" sz="1400" dirty="0"/>
              <a:t>1 Stern: Die Entität stellt einen vorläufigen Eintrag dar, welcher automatisch von einer Datenquelle geladen wurde aber nicht manuell annotiert wurde.</a:t>
            </a:r>
          </a:p>
          <a:p>
            <a:pPr lvl="1"/>
            <a:r>
              <a:rPr lang="de-DE" sz="1400" dirty="0" smtClean="0"/>
              <a:t>0 Stern: Die </a:t>
            </a:r>
            <a:r>
              <a:rPr lang="de-DE" sz="1400" dirty="0"/>
              <a:t>Abwesenheit von Sternen bedeutet, dass der Eintrag entweder gelöscht wurde oder obsolet ist</a:t>
            </a:r>
            <a:r>
              <a:rPr lang="de-DE" sz="1400" dirty="0" smtClean="0"/>
              <a:t>.</a:t>
            </a:r>
          </a:p>
          <a:p>
            <a:pPr marL="203200" indent="0">
              <a:buNone/>
            </a:pPr>
            <a:r>
              <a:rPr lang="de-DE" sz="1400" dirty="0" smtClean="0"/>
              <a:t>Aber auch</a:t>
            </a:r>
          </a:p>
          <a:p>
            <a:r>
              <a:rPr lang="de-DE" sz="1400" b="1" dirty="0"/>
              <a:t>5.4 Status</a:t>
            </a:r>
          </a:p>
          <a:p>
            <a:r>
              <a:rPr lang="de-DE" sz="1400" dirty="0"/>
              <a:t>Der Status eines Eintrags oder einer Beziehung wird in der </a:t>
            </a:r>
            <a:r>
              <a:rPr lang="de-DE" sz="1400" dirty="0" err="1"/>
              <a:t>denormalisierten</a:t>
            </a:r>
            <a:r>
              <a:rPr lang="de-DE" sz="1400" dirty="0"/>
              <a:t> Baumansicht wie folgt dargestellt:</a:t>
            </a:r>
          </a:p>
          <a:p>
            <a:r>
              <a:rPr lang="de-DE" sz="1400" b="1" dirty="0"/>
              <a:t>Kontrolliert </a:t>
            </a:r>
          </a:p>
          <a:p>
            <a:pPr lvl="1"/>
            <a:r>
              <a:rPr lang="de-DE" sz="1000" dirty="0"/>
              <a:t>Einträge und Beziehungen welche von den Kuratoren eingehend überprüft wurden sind in der Baumansicht blau gefärbt.</a:t>
            </a:r>
          </a:p>
          <a:p>
            <a:r>
              <a:rPr lang="de-DE" sz="1400" b="1" dirty="0"/>
              <a:t>Nicht kontrolliert </a:t>
            </a:r>
          </a:p>
          <a:p>
            <a:pPr lvl="1"/>
            <a:r>
              <a:rPr lang="de-DE" sz="1000" dirty="0"/>
              <a:t>Einträge und Beziehungen mit nur vorläufigem Status sind in der Baumansicht grau gefärbt. Bei solchen Einträgen und Beziehungen sollte stets bedacht werden, dass sie noch nicht von einem Kurator kontrolliert wurden. Wenn über die Baumansicht auf sie zugegriffen wird, tragen solche Einträge zur Warnung die Überschrift "</a:t>
            </a:r>
            <a:r>
              <a:rPr lang="de-DE" sz="1000" dirty="0" err="1"/>
              <a:t>Preliminary</a:t>
            </a:r>
            <a:r>
              <a:rPr lang="de-DE" sz="1000" dirty="0"/>
              <a:t> </a:t>
            </a:r>
            <a:r>
              <a:rPr lang="de-DE" sz="1000" dirty="0" err="1"/>
              <a:t>ChEBI</a:t>
            </a:r>
            <a:r>
              <a:rPr lang="de-DE" sz="1000" dirty="0"/>
              <a:t> Entry".</a:t>
            </a:r>
          </a:p>
          <a:p>
            <a:pPr marL="203200" indent="0">
              <a:buNone/>
            </a:pPr>
            <a:endParaRPr lang="de-DE" sz="2400" dirty="0"/>
          </a:p>
        </p:txBody>
      </p:sp>
    </p:spTree>
    <p:extLst>
      <p:ext uri="{BB962C8B-B14F-4D97-AF65-F5344CB8AC3E}">
        <p14:creationId xmlns:p14="http://schemas.microsoft.com/office/powerpoint/2010/main" val="38036535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en-US"/>
          </a:p>
        </p:txBody>
      </p:sp>
      <p:sp>
        <p:nvSpPr>
          <p:cNvPr id="3" name="Textplatzhalter 2"/>
          <p:cNvSpPr>
            <a:spLocks noGrp="1"/>
          </p:cNvSpPr>
          <p:nvPr>
            <p:ph type="body" idx="1"/>
          </p:nvPr>
        </p:nvSpPr>
        <p:spPr/>
        <p:txBody>
          <a:bodyPr/>
          <a:lstStyle/>
          <a:p>
            <a:r>
              <a:rPr lang="de-DE" dirty="0" smtClean="0"/>
              <a:t>Autogenerate </a:t>
            </a:r>
            <a:r>
              <a:rPr lang="de-DE" dirty="0" err="1" smtClean="0"/>
              <a:t>Evidence</a:t>
            </a:r>
            <a:r>
              <a:rPr lang="de-DE" dirty="0" smtClean="0"/>
              <a:t> Codes </a:t>
            </a:r>
            <a:r>
              <a:rPr lang="de-DE" dirty="0" err="1" smtClean="0"/>
              <a:t>from</a:t>
            </a:r>
            <a:r>
              <a:rPr lang="de-DE" dirty="0" smtClean="0"/>
              <a:t> </a:t>
            </a:r>
            <a:r>
              <a:rPr lang="de-DE" dirty="0" err="1" smtClean="0"/>
              <a:t>standardized</a:t>
            </a:r>
            <a:r>
              <a:rPr lang="de-DE" dirty="0" smtClean="0"/>
              <a:t> </a:t>
            </a:r>
            <a:r>
              <a:rPr lang="de-DE" dirty="0" err="1" smtClean="0"/>
              <a:t>data</a:t>
            </a:r>
            <a:r>
              <a:rPr lang="de-DE" dirty="0" smtClean="0"/>
              <a:t> ?</a:t>
            </a:r>
          </a:p>
          <a:p>
            <a:pPr lvl="1"/>
            <a:r>
              <a:rPr lang="en-US" dirty="0" smtClean="0"/>
              <a:t>Text mining to derive ECOs from paper methods sec</a:t>
            </a:r>
          </a:p>
          <a:p>
            <a:pPr lvl="2"/>
            <a:r>
              <a:rPr lang="en-US" dirty="0" smtClean="0"/>
              <a:t> </a:t>
            </a:r>
            <a:r>
              <a:rPr lang="en-US" dirty="0"/>
              <a:t>or ideally formal future workflow </a:t>
            </a:r>
            <a:r>
              <a:rPr lang="en-US" dirty="0" smtClean="0"/>
              <a:t>specifications</a:t>
            </a:r>
          </a:p>
          <a:p>
            <a:r>
              <a:rPr lang="de-DE" dirty="0" smtClean="0"/>
              <a:t>Transition </a:t>
            </a:r>
            <a:r>
              <a:rPr lang="de-DE" dirty="0" err="1" smtClean="0"/>
              <a:t>into</a:t>
            </a:r>
            <a:r>
              <a:rPr lang="de-DE" dirty="0" smtClean="0"/>
              <a:t> Quantitative </a:t>
            </a:r>
            <a:r>
              <a:rPr lang="de-DE" dirty="0" err="1" smtClean="0"/>
              <a:t>background</a:t>
            </a:r>
            <a:r>
              <a:rPr lang="de-DE" dirty="0" smtClean="0"/>
              <a:t> </a:t>
            </a:r>
            <a:r>
              <a:rPr lang="de-DE" dirty="0" err="1" smtClean="0"/>
              <a:t>model</a:t>
            </a:r>
            <a:r>
              <a:rPr lang="de-DE" dirty="0" smtClean="0"/>
              <a:t> </a:t>
            </a:r>
            <a:r>
              <a:rPr lang="de-DE" dirty="0" err="1" smtClean="0"/>
              <a:t>for</a:t>
            </a:r>
            <a:r>
              <a:rPr lang="de-DE" dirty="0" smtClean="0"/>
              <a:t> </a:t>
            </a:r>
            <a:r>
              <a:rPr lang="de-DE" dirty="0" err="1" smtClean="0"/>
              <a:t>numeric</a:t>
            </a:r>
            <a:r>
              <a:rPr lang="de-DE" dirty="0" smtClean="0"/>
              <a:t> </a:t>
            </a:r>
            <a:r>
              <a:rPr lang="de-DE" dirty="0" err="1" smtClean="0"/>
              <a:t>evaluation</a:t>
            </a:r>
            <a:endParaRPr lang="de-DE" dirty="0" smtClean="0"/>
          </a:p>
          <a:p>
            <a:pPr lvl="1"/>
            <a:r>
              <a:rPr lang="de-DE" dirty="0" smtClean="0"/>
              <a:t>i.e. </a:t>
            </a:r>
            <a:r>
              <a:rPr lang="de-DE" dirty="0" err="1" smtClean="0"/>
              <a:t>allowing</a:t>
            </a:r>
            <a:r>
              <a:rPr lang="de-DE" dirty="0" smtClean="0"/>
              <a:t> </a:t>
            </a:r>
            <a:r>
              <a:rPr lang="de-DE" dirty="0" err="1" smtClean="0"/>
              <a:t>to</a:t>
            </a:r>
            <a:r>
              <a:rPr lang="de-DE" dirty="0" smtClean="0"/>
              <a:t> </a:t>
            </a:r>
            <a:r>
              <a:rPr lang="de-DE" dirty="0" err="1" smtClean="0"/>
              <a:t>set</a:t>
            </a:r>
            <a:r>
              <a:rPr lang="de-DE" dirty="0" smtClean="0"/>
              <a:t> </a:t>
            </a:r>
            <a:r>
              <a:rPr lang="de-DE" dirty="0" err="1" smtClean="0"/>
              <a:t>evidence</a:t>
            </a:r>
            <a:r>
              <a:rPr lang="de-DE" dirty="0" smtClean="0"/>
              <a:t> </a:t>
            </a:r>
            <a:r>
              <a:rPr lang="de-DE" dirty="0" err="1" smtClean="0"/>
              <a:t>thresholds</a:t>
            </a:r>
            <a:r>
              <a:rPr lang="de-DE" dirty="0" smtClean="0"/>
              <a:t> </a:t>
            </a:r>
            <a:r>
              <a:rPr lang="de-DE" dirty="0" err="1" smtClean="0"/>
              <a:t>for</a:t>
            </a:r>
            <a:r>
              <a:rPr lang="de-DE" dirty="0" smtClean="0"/>
              <a:t> </a:t>
            </a:r>
            <a:r>
              <a:rPr lang="de-DE" dirty="0" err="1" smtClean="0"/>
              <a:t>quality</a:t>
            </a:r>
            <a:r>
              <a:rPr lang="de-DE" dirty="0" smtClean="0"/>
              <a:t> </a:t>
            </a:r>
            <a:r>
              <a:rPr lang="de-DE" dirty="0" err="1" smtClean="0"/>
              <a:t>analysis</a:t>
            </a:r>
            <a:endParaRPr lang="en-US" dirty="0"/>
          </a:p>
          <a:p>
            <a:pPr lvl="1"/>
            <a:endParaRPr lang="en-US" dirty="0"/>
          </a:p>
        </p:txBody>
      </p:sp>
    </p:spTree>
    <p:extLst>
      <p:ext uri="{BB962C8B-B14F-4D97-AF65-F5344CB8AC3E}">
        <p14:creationId xmlns:p14="http://schemas.microsoft.com/office/powerpoint/2010/main" val="16361135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smtClean="0"/>
              <a:t>GOAL</a:t>
            </a:r>
            <a:endParaRPr lang="en-US" dirty="0"/>
          </a:p>
        </p:txBody>
      </p:sp>
      <p:sp>
        <p:nvSpPr>
          <p:cNvPr id="3" name="Textplatzhalter 2"/>
          <p:cNvSpPr>
            <a:spLocks noGrp="1"/>
          </p:cNvSpPr>
          <p:nvPr>
            <p:ph type="body" idx="1"/>
          </p:nvPr>
        </p:nvSpPr>
        <p:spPr>
          <a:xfrm>
            <a:off x="193637" y="1643230"/>
            <a:ext cx="8493163" cy="4525963"/>
          </a:xfrm>
        </p:spPr>
        <p:txBody>
          <a:bodyPr/>
          <a:lstStyle/>
          <a:p>
            <a:r>
              <a:rPr lang="en-US" dirty="0" smtClean="0"/>
              <a:t>A standardized way to assert </a:t>
            </a:r>
          </a:p>
          <a:p>
            <a:pPr marL="203200" indent="0">
              <a:buNone/>
            </a:pPr>
            <a:r>
              <a:rPr lang="en-US" dirty="0"/>
              <a:t> </a:t>
            </a:r>
            <a:r>
              <a:rPr lang="en-US" dirty="0" smtClean="0"/>
              <a:t> identified molecules to Samples</a:t>
            </a:r>
          </a:p>
          <a:p>
            <a:r>
              <a:rPr lang="en-US" dirty="0" smtClean="0"/>
              <a:t>Provide evidence indicators</a:t>
            </a:r>
          </a:p>
          <a:p>
            <a:pPr lvl="1"/>
            <a:r>
              <a:rPr lang="en-US" dirty="0" smtClean="0"/>
              <a:t>Based on assay methods</a:t>
            </a:r>
          </a:p>
          <a:p>
            <a:r>
              <a:rPr lang="en-US" dirty="0" smtClean="0"/>
              <a:t>Allow data quality to be judged</a:t>
            </a:r>
          </a:p>
          <a:p>
            <a:pPr lvl="1"/>
            <a:r>
              <a:rPr lang="en-US" dirty="0" smtClean="0"/>
              <a:t>Allow to query data based on reliability</a:t>
            </a:r>
          </a:p>
          <a:p>
            <a:pPr marL="635000" lvl="1" indent="0">
              <a:buNone/>
            </a:pPr>
            <a:endParaRPr lang="en-US" dirty="0"/>
          </a:p>
          <a:p>
            <a:pPr marL="635000" lvl="1" indent="0">
              <a:buNone/>
            </a:pPr>
            <a:r>
              <a:rPr lang="en-US" dirty="0" smtClean="0">
                <a:solidFill>
                  <a:srgbClr val="FF0000"/>
                </a:solidFill>
              </a:rPr>
              <a:t>“What’s wrong with feature listing in papers ?”</a:t>
            </a:r>
            <a:endParaRPr lang="en-US" dirty="0">
              <a:solidFill>
                <a:srgbClr val="FF0000"/>
              </a:solidFill>
            </a:endParaRPr>
          </a:p>
        </p:txBody>
      </p:sp>
    </p:spTree>
    <p:extLst>
      <p:ext uri="{BB962C8B-B14F-4D97-AF65-F5344CB8AC3E}">
        <p14:creationId xmlns:p14="http://schemas.microsoft.com/office/powerpoint/2010/main" val="1570711905"/>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Shape 325"/>
        <p:cNvGrpSpPr/>
        <p:nvPr/>
      </p:nvGrpSpPr>
      <p:grpSpPr>
        <a:xfrm>
          <a:off x="0" y="0"/>
          <a:ext cx="0" cy="0"/>
          <a:chOff x="0" y="0"/>
          <a:chExt cx="0" cy="0"/>
        </a:xfrm>
      </p:grpSpPr>
      <p:sp>
        <p:nvSpPr>
          <p:cNvPr id="326" name="Shape 326"/>
          <p:cNvSpPr txBox="1">
            <a:spLocks noGrp="1"/>
          </p:cNvSpPr>
          <p:nvPr>
            <p:ph type="title"/>
          </p:nvPr>
        </p:nvSpPr>
        <p:spPr>
          <a:xfrm>
            <a:off x="457200" y="274637"/>
            <a:ext cx="8229600" cy="1143000"/>
          </a:xfrm>
          <a:prstGeom prst="rect">
            <a:avLst/>
          </a:prstGeom>
        </p:spPr>
        <p:txBody>
          <a:bodyPr lIns="91425" tIns="91425" rIns="91425" bIns="91425" anchor="ctr" anchorCtr="0">
            <a:noAutofit/>
          </a:bodyPr>
          <a:lstStyle/>
          <a:p>
            <a:pPr lvl="0">
              <a:spcBef>
                <a:spcPts val="0"/>
              </a:spcBef>
              <a:buNone/>
            </a:pPr>
            <a:r>
              <a:rPr lang="en-US" dirty="0"/>
              <a:t>Overview of </a:t>
            </a:r>
            <a:r>
              <a:rPr lang="en-US" dirty="0" smtClean="0"/>
              <a:t/>
            </a:r>
            <a:br>
              <a:rPr lang="en-US" dirty="0" smtClean="0"/>
            </a:br>
            <a:r>
              <a:rPr lang="en-US" dirty="0" err="1" smtClean="0"/>
              <a:t>PhenoMeNal</a:t>
            </a:r>
            <a:r>
              <a:rPr lang="en-US" dirty="0" smtClean="0"/>
              <a:t> Use </a:t>
            </a:r>
            <a:r>
              <a:rPr lang="en-US" dirty="0"/>
              <a:t>Cases</a:t>
            </a:r>
          </a:p>
        </p:txBody>
      </p:sp>
      <p:graphicFrame>
        <p:nvGraphicFramePr>
          <p:cNvPr id="327" name="Shape 327"/>
          <p:cNvGraphicFramePr/>
          <p:nvPr>
            <p:extLst>
              <p:ext uri="{D42A27DB-BD31-4B8C-83A1-F6EECF244321}">
                <p14:modId xmlns:p14="http://schemas.microsoft.com/office/powerpoint/2010/main" val="347109557"/>
              </p:ext>
            </p:extLst>
          </p:nvPr>
        </p:nvGraphicFramePr>
        <p:xfrm>
          <a:off x="70400" y="1640425"/>
          <a:ext cx="9024675" cy="4949730"/>
        </p:xfrm>
        <a:graphic>
          <a:graphicData uri="http://schemas.openxmlformats.org/drawingml/2006/table">
            <a:tbl>
              <a:tblPr>
                <a:noFill/>
                <a:tableStyleId>{260A987E-1636-4442-838D-794D8C1C0AC0}</a:tableStyleId>
              </a:tblPr>
              <a:tblGrid>
                <a:gridCol w="1249000"/>
                <a:gridCol w="841625"/>
                <a:gridCol w="788225"/>
                <a:gridCol w="1172550"/>
                <a:gridCol w="3436475"/>
                <a:gridCol w="1536800"/>
              </a:tblGrid>
              <a:tr h="674025">
                <a:tc>
                  <a:txBody>
                    <a:bodyPr/>
                    <a:lstStyle/>
                    <a:p>
                      <a:pPr lvl="0" algn="ctr">
                        <a:spcBef>
                          <a:spcPts val="0"/>
                        </a:spcBef>
                        <a:buNone/>
                      </a:pPr>
                      <a:r>
                        <a:rPr lang="en-US" b="1" dirty="0"/>
                        <a:t>Use Case</a:t>
                      </a:r>
                    </a:p>
                  </a:txBody>
                  <a:tcPr marL="91425" marR="91425" marT="91425" marB="91425"/>
                </a:tc>
                <a:tc>
                  <a:txBody>
                    <a:bodyPr/>
                    <a:lstStyle/>
                    <a:p>
                      <a:pPr lvl="0" algn="ctr" rtl="0">
                        <a:spcBef>
                          <a:spcPts val="0"/>
                        </a:spcBef>
                        <a:buNone/>
                      </a:pPr>
                      <a:r>
                        <a:rPr lang="en-US" b="1"/>
                        <a:t>Partner</a:t>
                      </a:r>
                    </a:p>
                  </a:txBody>
                  <a:tcPr marL="91425" marR="91425" marT="91425" marB="91425"/>
                </a:tc>
                <a:tc>
                  <a:txBody>
                    <a:bodyPr/>
                    <a:lstStyle/>
                    <a:p>
                      <a:pPr lvl="0" algn="ctr" rtl="0">
                        <a:spcBef>
                          <a:spcPts val="0"/>
                        </a:spcBef>
                        <a:buNone/>
                      </a:pPr>
                      <a:r>
                        <a:rPr lang="en-US" b="1"/>
                        <a:t>Cohort </a:t>
                      </a:r>
                      <a:br>
                        <a:rPr lang="en-US" b="1"/>
                      </a:br>
                      <a:r>
                        <a:rPr lang="en-US" b="1"/>
                        <a:t>Size</a:t>
                      </a:r>
                    </a:p>
                  </a:txBody>
                  <a:tcPr marL="91425" marR="91425" marT="91425" marB="91425"/>
                </a:tc>
                <a:tc>
                  <a:txBody>
                    <a:bodyPr/>
                    <a:lstStyle/>
                    <a:p>
                      <a:pPr lvl="0" algn="ctr">
                        <a:spcBef>
                          <a:spcPts val="0"/>
                        </a:spcBef>
                        <a:buNone/>
                      </a:pPr>
                      <a:r>
                        <a:rPr lang="en-US" b="1" baseline="0" dirty="0">
                          <a:solidFill>
                            <a:schemeClr val="accent2">
                              <a:lumMod val="75000"/>
                            </a:schemeClr>
                          </a:solidFill>
                        </a:rPr>
                        <a:t>Assays</a:t>
                      </a:r>
                    </a:p>
                  </a:txBody>
                  <a:tcPr marL="91425" marR="91425" marT="91425" marB="91425"/>
                </a:tc>
                <a:tc>
                  <a:txBody>
                    <a:bodyPr/>
                    <a:lstStyle/>
                    <a:p>
                      <a:pPr lvl="0">
                        <a:spcBef>
                          <a:spcPts val="0"/>
                        </a:spcBef>
                        <a:buNone/>
                      </a:pPr>
                      <a:r>
                        <a:rPr lang="en-US" b="1"/>
                        <a:t>Workflow</a:t>
                      </a:r>
                    </a:p>
                  </a:txBody>
                  <a:tcPr marL="91425" marR="91425" marT="91425" marB="91425"/>
                </a:tc>
                <a:tc>
                  <a:txBody>
                    <a:bodyPr/>
                    <a:lstStyle/>
                    <a:p>
                      <a:pPr lvl="0" algn="ctr">
                        <a:spcBef>
                          <a:spcPts val="0"/>
                        </a:spcBef>
                        <a:buNone/>
                      </a:pPr>
                      <a:r>
                        <a:rPr lang="en-US" b="1"/>
                        <a:t>Implementation</a:t>
                      </a:r>
                    </a:p>
                  </a:txBody>
                  <a:tcPr marL="91425" marR="91425" marT="91425" marB="91425"/>
                </a:tc>
              </a:tr>
              <a:tr h="770625">
                <a:tc>
                  <a:txBody>
                    <a:bodyPr/>
                    <a:lstStyle/>
                    <a:p>
                      <a:pPr lvl="0" algn="ctr" rtl="0">
                        <a:spcBef>
                          <a:spcPts val="0"/>
                        </a:spcBef>
                        <a:buClr>
                          <a:srgbClr val="000000"/>
                        </a:buClr>
                        <a:buSzPct val="78571"/>
                        <a:buFont typeface="Arial"/>
                        <a:buNone/>
                      </a:pPr>
                      <a:r>
                        <a:rPr lang="en-US" b="1"/>
                        <a:t>MESA</a:t>
                      </a:r>
                    </a:p>
                  </a:txBody>
                  <a:tcPr marL="91425" marR="91425" marT="91425" marB="91425"/>
                </a:tc>
                <a:tc>
                  <a:txBody>
                    <a:bodyPr/>
                    <a:lstStyle/>
                    <a:p>
                      <a:pPr lvl="0" algn="ctr">
                        <a:spcBef>
                          <a:spcPts val="0"/>
                        </a:spcBef>
                        <a:buNone/>
                      </a:pPr>
                      <a:r>
                        <a:rPr lang="en-US"/>
                        <a:t>ICL</a:t>
                      </a:r>
                    </a:p>
                  </a:txBody>
                  <a:tcPr marL="91425" marR="91425" marT="91425" marB="91425"/>
                </a:tc>
                <a:tc>
                  <a:txBody>
                    <a:bodyPr/>
                    <a:lstStyle/>
                    <a:p>
                      <a:pPr lvl="0" algn="ctr" rtl="0">
                        <a:spcBef>
                          <a:spcPts val="0"/>
                        </a:spcBef>
                        <a:buNone/>
                      </a:pPr>
                      <a:r>
                        <a:rPr lang="en-US"/>
                        <a:t>4,000</a:t>
                      </a:r>
                    </a:p>
                  </a:txBody>
                  <a:tcPr marL="91425" marR="91425" marT="91425" marB="91425"/>
                </a:tc>
                <a:tc>
                  <a:txBody>
                    <a:bodyPr/>
                    <a:lstStyle/>
                    <a:p>
                      <a:pPr lvl="0" algn="ctr" rtl="0">
                        <a:spcBef>
                          <a:spcPts val="0"/>
                        </a:spcBef>
                        <a:buNone/>
                      </a:pPr>
                      <a:r>
                        <a:rPr lang="en-US" b="1" baseline="0" dirty="0">
                          <a:solidFill>
                            <a:schemeClr val="accent2">
                              <a:lumMod val="75000"/>
                            </a:schemeClr>
                          </a:solidFill>
                        </a:rPr>
                        <a:t>NMR,</a:t>
                      </a:r>
                    </a:p>
                    <a:p>
                      <a:pPr lvl="0" algn="ctr">
                        <a:spcBef>
                          <a:spcPts val="0"/>
                        </a:spcBef>
                        <a:buNone/>
                      </a:pPr>
                      <a:r>
                        <a:rPr lang="en-US" b="1" baseline="0" dirty="0">
                          <a:solidFill>
                            <a:schemeClr val="accent2">
                              <a:lumMod val="75000"/>
                            </a:schemeClr>
                          </a:solidFill>
                        </a:rPr>
                        <a:t>LC/MS</a:t>
                      </a:r>
                    </a:p>
                  </a:txBody>
                  <a:tcPr marL="91425" marR="91425" marT="91425" marB="91425"/>
                </a:tc>
                <a:tc>
                  <a:txBody>
                    <a:bodyPr/>
                    <a:lstStyle/>
                    <a:p>
                      <a:pPr lvl="0" rtl="0">
                        <a:spcBef>
                          <a:spcPts val="0"/>
                        </a:spcBef>
                        <a:buNone/>
                      </a:pPr>
                      <a:r>
                        <a:rPr lang="en-US" b="1"/>
                        <a:t>NMR:</a:t>
                      </a:r>
                      <a:r>
                        <a:rPr lang="en-US"/>
                        <a:t> calibration, alignment, normalisation, statistics</a:t>
                      </a:r>
                    </a:p>
                    <a:p>
                      <a:pPr lvl="0">
                        <a:spcBef>
                          <a:spcPts val="0"/>
                        </a:spcBef>
                        <a:buNone/>
                      </a:pPr>
                      <a:r>
                        <a:rPr lang="en-US" b="1"/>
                        <a:t>MS:</a:t>
                      </a:r>
                      <a:r>
                        <a:rPr lang="en-US"/>
                        <a:t> Data conversion, feature detection, alignment, deconvolution, QC filtering, normalisation, batch correction</a:t>
                      </a:r>
                    </a:p>
                  </a:txBody>
                  <a:tcPr marL="91425" marR="91425" marT="91425" marB="91425"/>
                </a:tc>
                <a:tc>
                  <a:txBody>
                    <a:bodyPr/>
                    <a:lstStyle/>
                    <a:p>
                      <a:pPr lvl="0" algn="ctr" rtl="0">
                        <a:spcBef>
                          <a:spcPts val="0"/>
                        </a:spcBef>
                        <a:buNone/>
                      </a:pPr>
                      <a:r>
                        <a:rPr lang="en-US"/>
                        <a:t>Matlab, </a:t>
                      </a:r>
                      <a:br>
                        <a:rPr lang="en-US"/>
                      </a:br>
                      <a:r>
                        <a:rPr lang="en-US"/>
                        <a:t>Octave,</a:t>
                      </a:r>
                    </a:p>
                    <a:p>
                      <a:pPr lvl="0" algn="ctr">
                        <a:spcBef>
                          <a:spcPts val="0"/>
                        </a:spcBef>
                        <a:buNone/>
                      </a:pPr>
                      <a:r>
                        <a:rPr lang="en-US"/>
                        <a:t>R</a:t>
                      </a:r>
                    </a:p>
                  </a:txBody>
                  <a:tcPr marL="91425" marR="91425" marT="91425" marB="91425"/>
                </a:tc>
              </a:tr>
              <a:tr h="542625">
                <a:tc>
                  <a:txBody>
                    <a:bodyPr/>
                    <a:lstStyle/>
                    <a:p>
                      <a:pPr lvl="0" algn="ctr">
                        <a:spcBef>
                          <a:spcPts val="0"/>
                        </a:spcBef>
                        <a:buNone/>
                      </a:pPr>
                      <a:r>
                        <a:rPr lang="en-US" b="1"/>
                        <a:t>CoLaus</a:t>
                      </a:r>
                    </a:p>
                  </a:txBody>
                  <a:tcPr marL="91425" marR="91425" marT="91425" marB="91425"/>
                </a:tc>
                <a:tc>
                  <a:txBody>
                    <a:bodyPr/>
                    <a:lstStyle/>
                    <a:p>
                      <a:pPr lvl="0" algn="ctr">
                        <a:spcBef>
                          <a:spcPts val="0"/>
                        </a:spcBef>
                        <a:buNone/>
                      </a:pPr>
                      <a:r>
                        <a:rPr lang="en-US"/>
                        <a:t>SIB</a:t>
                      </a:r>
                    </a:p>
                  </a:txBody>
                  <a:tcPr marL="91425" marR="91425" marT="91425" marB="91425"/>
                </a:tc>
                <a:tc>
                  <a:txBody>
                    <a:bodyPr/>
                    <a:lstStyle/>
                    <a:p>
                      <a:pPr lvl="0" algn="ctr" rtl="0">
                        <a:spcBef>
                          <a:spcPts val="0"/>
                        </a:spcBef>
                        <a:buNone/>
                      </a:pPr>
                      <a:r>
                        <a:rPr lang="en-US"/>
                        <a:t>6,733</a:t>
                      </a:r>
                    </a:p>
                  </a:txBody>
                  <a:tcPr marL="91425" marR="91425" marT="91425" marB="91425"/>
                </a:tc>
                <a:tc>
                  <a:txBody>
                    <a:bodyPr/>
                    <a:lstStyle/>
                    <a:p>
                      <a:pPr lvl="0" algn="ctr">
                        <a:spcBef>
                          <a:spcPts val="0"/>
                        </a:spcBef>
                        <a:buNone/>
                      </a:pPr>
                      <a:r>
                        <a:rPr lang="en-US" b="1" baseline="0" dirty="0">
                          <a:solidFill>
                            <a:schemeClr val="accent2">
                              <a:lumMod val="75000"/>
                            </a:schemeClr>
                          </a:solidFill>
                        </a:rPr>
                        <a:t>NMR,</a:t>
                      </a:r>
                      <a:br>
                        <a:rPr lang="en-US" b="1" baseline="0" dirty="0">
                          <a:solidFill>
                            <a:schemeClr val="accent2">
                              <a:lumMod val="75000"/>
                            </a:schemeClr>
                          </a:solidFill>
                        </a:rPr>
                      </a:br>
                      <a:r>
                        <a:rPr lang="en-US" b="1" baseline="0" dirty="0">
                          <a:solidFill>
                            <a:schemeClr val="accent2">
                              <a:lumMod val="75000"/>
                            </a:schemeClr>
                          </a:solidFill>
                        </a:rPr>
                        <a:t>Genotyping</a:t>
                      </a:r>
                    </a:p>
                  </a:txBody>
                  <a:tcPr marL="91425" marR="91425" marT="91425" marB="91425"/>
                </a:tc>
                <a:tc>
                  <a:txBody>
                    <a:bodyPr/>
                    <a:lstStyle/>
                    <a:p>
                      <a:pPr lvl="0">
                        <a:spcBef>
                          <a:spcPts val="0"/>
                        </a:spcBef>
                        <a:buNone/>
                      </a:pPr>
                      <a:r>
                        <a:rPr lang="en-US"/>
                        <a:t>NMR processing, MetaboMatching (Genotype correlation)</a:t>
                      </a:r>
                    </a:p>
                  </a:txBody>
                  <a:tcPr marL="91425" marR="91425" marT="91425" marB="91425"/>
                </a:tc>
                <a:tc>
                  <a:txBody>
                    <a:bodyPr/>
                    <a:lstStyle/>
                    <a:p>
                      <a:pPr lvl="0" algn="ctr">
                        <a:spcBef>
                          <a:spcPts val="0"/>
                        </a:spcBef>
                        <a:buNone/>
                      </a:pPr>
                      <a:r>
                        <a:rPr lang="en-US"/>
                        <a:t>Octave</a:t>
                      </a:r>
                    </a:p>
                  </a:txBody>
                  <a:tcPr marL="91425" marR="91425" marT="91425" marB="91425"/>
                </a:tc>
              </a:tr>
              <a:tr h="542625">
                <a:tc>
                  <a:txBody>
                    <a:bodyPr/>
                    <a:lstStyle/>
                    <a:p>
                      <a:pPr lvl="0" algn="ctr">
                        <a:spcBef>
                          <a:spcPts val="0"/>
                        </a:spcBef>
                        <a:buNone/>
                      </a:pPr>
                      <a:r>
                        <a:rPr lang="en-US" b="1"/>
                        <a:t>Uppsala</a:t>
                      </a:r>
                    </a:p>
                  </a:txBody>
                  <a:tcPr marL="91425" marR="91425" marT="91425" marB="91425"/>
                </a:tc>
                <a:tc>
                  <a:txBody>
                    <a:bodyPr/>
                    <a:lstStyle/>
                    <a:p>
                      <a:pPr lvl="0" algn="ctr">
                        <a:spcBef>
                          <a:spcPts val="0"/>
                        </a:spcBef>
                        <a:buNone/>
                      </a:pPr>
                      <a:r>
                        <a:rPr lang="en-US"/>
                        <a:t>UU</a:t>
                      </a:r>
                    </a:p>
                  </a:txBody>
                  <a:tcPr marL="91425" marR="91425" marT="91425" marB="91425"/>
                </a:tc>
                <a:tc>
                  <a:txBody>
                    <a:bodyPr/>
                    <a:lstStyle/>
                    <a:p>
                      <a:pPr lvl="0" algn="ctr" rtl="0">
                        <a:spcBef>
                          <a:spcPts val="0"/>
                        </a:spcBef>
                        <a:buNone/>
                      </a:pPr>
                      <a:r>
                        <a:rPr lang="en-US"/>
                        <a:t>120</a:t>
                      </a:r>
                    </a:p>
                  </a:txBody>
                  <a:tcPr marL="91425" marR="91425" marT="91425" marB="91425"/>
                </a:tc>
                <a:tc>
                  <a:txBody>
                    <a:bodyPr/>
                    <a:lstStyle/>
                    <a:p>
                      <a:pPr lvl="0" algn="ctr">
                        <a:spcBef>
                          <a:spcPts val="0"/>
                        </a:spcBef>
                        <a:buNone/>
                      </a:pPr>
                      <a:r>
                        <a:rPr lang="en-US" b="1" baseline="0" dirty="0">
                          <a:solidFill>
                            <a:schemeClr val="accent2">
                              <a:lumMod val="75000"/>
                            </a:schemeClr>
                          </a:solidFill>
                        </a:rPr>
                        <a:t>LC/MS</a:t>
                      </a:r>
                    </a:p>
                  </a:txBody>
                  <a:tcPr marL="91425" marR="91425" marT="91425" marB="91425"/>
                </a:tc>
                <a:tc>
                  <a:txBody>
                    <a:bodyPr/>
                    <a:lstStyle/>
                    <a:p>
                      <a:pPr lvl="0">
                        <a:spcBef>
                          <a:spcPts val="0"/>
                        </a:spcBef>
                        <a:buClr>
                          <a:schemeClr val="dk1"/>
                        </a:buClr>
                        <a:buSzPct val="78571"/>
                        <a:buFont typeface="Arial"/>
                        <a:buNone/>
                      </a:pPr>
                      <a:r>
                        <a:rPr lang="en-US" dirty="0">
                          <a:solidFill>
                            <a:schemeClr val="dk1"/>
                          </a:solidFill>
                        </a:rPr>
                        <a:t>Data conversion, feature detection, alignment, blank removal, feature selection</a:t>
                      </a:r>
                    </a:p>
                  </a:txBody>
                  <a:tcPr marL="91425" marR="91425" marT="91425" marB="91425"/>
                </a:tc>
                <a:tc>
                  <a:txBody>
                    <a:bodyPr/>
                    <a:lstStyle/>
                    <a:p>
                      <a:pPr lvl="0" algn="ctr">
                        <a:spcBef>
                          <a:spcPts val="0"/>
                        </a:spcBef>
                        <a:buNone/>
                      </a:pPr>
                      <a:r>
                        <a:rPr lang="en-US"/>
                        <a:t>OpenMS</a:t>
                      </a:r>
                    </a:p>
                  </a:txBody>
                  <a:tcPr marL="91425" marR="91425" marT="91425" marB="91425"/>
                </a:tc>
              </a:tr>
              <a:tr h="770625">
                <a:tc>
                  <a:txBody>
                    <a:bodyPr/>
                    <a:lstStyle/>
                    <a:p>
                      <a:pPr lvl="0" algn="ctr">
                        <a:spcBef>
                          <a:spcPts val="0"/>
                        </a:spcBef>
                        <a:buNone/>
                      </a:pPr>
                      <a:r>
                        <a:rPr lang="en-US" b="1"/>
                        <a:t>MetaboHUB</a:t>
                      </a:r>
                    </a:p>
                  </a:txBody>
                  <a:tcPr marL="91425" marR="91425" marT="91425" marB="91425"/>
                </a:tc>
                <a:tc>
                  <a:txBody>
                    <a:bodyPr/>
                    <a:lstStyle/>
                    <a:p>
                      <a:pPr lvl="0" algn="ctr">
                        <a:spcBef>
                          <a:spcPts val="0"/>
                        </a:spcBef>
                        <a:buNone/>
                      </a:pPr>
                      <a:r>
                        <a:rPr lang="en-US"/>
                        <a:t>CEA</a:t>
                      </a:r>
                    </a:p>
                  </a:txBody>
                  <a:tcPr marL="91425" marR="91425" marT="91425" marB="91425"/>
                </a:tc>
                <a:tc>
                  <a:txBody>
                    <a:bodyPr/>
                    <a:lstStyle/>
                    <a:p>
                      <a:pPr lvl="0" algn="ctr" rtl="0">
                        <a:spcBef>
                          <a:spcPts val="0"/>
                        </a:spcBef>
                        <a:buNone/>
                      </a:pPr>
                      <a:r>
                        <a:rPr lang="en-US"/>
                        <a:t>183</a:t>
                      </a:r>
                    </a:p>
                  </a:txBody>
                  <a:tcPr marL="91425" marR="91425" marT="91425" marB="91425"/>
                </a:tc>
                <a:tc>
                  <a:txBody>
                    <a:bodyPr/>
                    <a:lstStyle/>
                    <a:p>
                      <a:pPr lvl="0" algn="ctr">
                        <a:spcBef>
                          <a:spcPts val="0"/>
                        </a:spcBef>
                        <a:buNone/>
                      </a:pPr>
                      <a:r>
                        <a:rPr lang="en-US" b="1" baseline="0" dirty="0">
                          <a:solidFill>
                            <a:schemeClr val="accent2">
                              <a:lumMod val="75000"/>
                            </a:schemeClr>
                          </a:solidFill>
                        </a:rPr>
                        <a:t>LC/MS</a:t>
                      </a:r>
                    </a:p>
                  </a:txBody>
                  <a:tcPr marL="91425" marR="91425" marT="91425" marB="91425"/>
                </a:tc>
                <a:tc>
                  <a:txBody>
                    <a:bodyPr/>
                    <a:lstStyle/>
                    <a:p>
                      <a:pPr lvl="0">
                        <a:spcBef>
                          <a:spcPts val="0"/>
                        </a:spcBef>
                        <a:buClr>
                          <a:schemeClr val="dk1"/>
                        </a:buClr>
                        <a:buSzPct val="78571"/>
                        <a:buFont typeface="Arial"/>
                        <a:buNone/>
                      </a:pPr>
                      <a:r>
                        <a:rPr lang="en-US">
                          <a:solidFill>
                            <a:schemeClr val="dk1"/>
                          </a:solidFill>
                        </a:rPr>
                        <a:t>Data conversion, feature detection, alignment, univariate and multivariate statistics</a:t>
                      </a:r>
                    </a:p>
                  </a:txBody>
                  <a:tcPr marL="91425" marR="91425" marT="91425" marB="91425"/>
                </a:tc>
                <a:tc>
                  <a:txBody>
                    <a:bodyPr/>
                    <a:lstStyle/>
                    <a:p>
                      <a:pPr lvl="0" algn="ctr">
                        <a:spcBef>
                          <a:spcPts val="0"/>
                        </a:spcBef>
                        <a:buNone/>
                      </a:pPr>
                      <a:r>
                        <a:rPr lang="en-US"/>
                        <a:t>R</a:t>
                      </a:r>
                    </a:p>
                  </a:txBody>
                  <a:tcPr marL="91425" marR="91425" marT="91425" marB="91425"/>
                </a:tc>
              </a:tr>
              <a:tr h="770625">
                <a:tc>
                  <a:txBody>
                    <a:bodyPr/>
                    <a:lstStyle/>
                    <a:p>
                      <a:pPr lvl="0" algn="ctr" rtl="0">
                        <a:spcBef>
                          <a:spcPts val="0"/>
                        </a:spcBef>
                        <a:buNone/>
                      </a:pPr>
                      <a:r>
                        <a:rPr lang="en-US" b="1" baseline="30000"/>
                        <a:t>13</a:t>
                      </a:r>
                      <a:r>
                        <a:rPr lang="en-US" b="1"/>
                        <a:t>C tracer </a:t>
                      </a:r>
                      <a:br>
                        <a:rPr lang="en-US" b="1"/>
                      </a:br>
                      <a:r>
                        <a:rPr lang="en-US" b="1">
                          <a:solidFill>
                            <a:schemeClr val="dk1"/>
                          </a:solidFill>
                        </a:rPr>
                        <a:t>cell line</a:t>
                      </a:r>
                    </a:p>
                  </a:txBody>
                  <a:tcPr marL="91425" marR="91425" marT="91425" marB="91425"/>
                </a:tc>
                <a:tc>
                  <a:txBody>
                    <a:bodyPr/>
                    <a:lstStyle/>
                    <a:p>
                      <a:pPr lvl="0" algn="ctr">
                        <a:spcBef>
                          <a:spcPts val="0"/>
                        </a:spcBef>
                        <a:buNone/>
                      </a:pPr>
                      <a:r>
                        <a:rPr lang="en-US"/>
                        <a:t>UB</a:t>
                      </a:r>
                    </a:p>
                  </a:txBody>
                  <a:tcPr marL="91425" marR="91425" marT="91425" marB="91425"/>
                </a:tc>
                <a:tc>
                  <a:txBody>
                    <a:bodyPr/>
                    <a:lstStyle/>
                    <a:p>
                      <a:pPr lvl="0" algn="ctr" rtl="0">
                        <a:spcBef>
                          <a:spcPts val="0"/>
                        </a:spcBef>
                        <a:buNone/>
                      </a:pPr>
                      <a:r>
                        <a:rPr lang="en-US"/>
                        <a:t>-- </a:t>
                      </a:r>
                    </a:p>
                  </a:txBody>
                  <a:tcPr marL="91425" marR="91425" marT="91425" marB="91425"/>
                </a:tc>
                <a:tc>
                  <a:txBody>
                    <a:bodyPr/>
                    <a:lstStyle/>
                    <a:p>
                      <a:pPr lvl="0" algn="ctr">
                        <a:spcBef>
                          <a:spcPts val="0"/>
                        </a:spcBef>
                        <a:buNone/>
                      </a:pPr>
                      <a:r>
                        <a:rPr lang="en-US" b="1" baseline="0" dirty="0">
                          <a:solidFill>
                            <a:schemeClr val="accent2">
                              <a:lumMod val="75000"/>
                            </a:schemeClr>
                          </a:solidFill>
                        </a:rPr>
                        <a:t>GC/MS</a:t>
                      </a:r>
                    </a:p>
                  </a:txBody>
                  <a:tcPr marL="91425" marR="91425" marT="91425" marB="91425"/>
                </a:tc>
                <a:tc>
                  <a:txBody>
                    <a:bodyPr/>
                    <a:lstStyle/>
                    <a:p>
                      <a:pPr lvl="0">
                        <a:spcBef>
                          <a:spcPts val="0"/>
                        </a:spcBef>
                        <a:buNone/>
                      </a:pPr>
                      <a:r>
                        <a:rPr lang="en-US"/>
                        <a:t>Data import, Natural Isotope abundance correction, Label enrichment, SBML</a:t>
                      </a:r>
                    </a:p>
                  </a:txBody>
                  <a:tcPr marL="91425" marR="91425" marT="91425" marB="91425"/>
                </a:tc>
                <a:tc>
                  <a:txBody>
                    <a:bodyPr/>
                    <a:lstStyle/>
                    <a:p>
                      <a:pPr lvl="0" algn="ctr">
                        <a:spcBef>
                          <a:spcPts val="0"/>
                        </a:spcBef>
                        <a:buNone/>
                      </a:pPr>
                      <a:r>
                        <a:rPr lang="en-US" dirty="0"/>
                        <a:t>R, Python</a:t>
                      </a:r>
                    </a:p>
                  </a:txBody>
                  <a:tcPr marL="91425" marR="91425" marT="91425" marB="91425"/>
                </a:tc>
              </a:tr>
            </a:tbl>
          </a:graphicData>
        </a:graphic>
      </p:graphicFrame>
    </p:spTree>
  </p:cSld>
  <p:clrMapOvr>
    <a:masterClrMapping/>
  </p:clrMapOvr>
  <p:transition spd="slow">
    <p:cut/>
  </p:transition>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To</a:t>
            </a:r>
            <a:r>
              <a:rPr lang="de-DE" dirty="0" smtClean="0"/>
              <a:t> </a:t>
            </a:r>
            <a:r>
              <a:rPr lang="de-DE" dirty="0" err="1" smtClean="0"/>
              <a:t>set</a:t>
            </a:r>
            <a:r>
              <a:rPr lang="de-DE" dirty="0" smtClean="0"/>
              <a:t> </a:t>
            </a:r>
            <a:r>
              <a:rPr lang="de-DE" dirty="0" err="1" smtClean="0"/>
              <a:t>the</a:t>
            </a:r>
            <a:r>
              <a:rPr lang="de-DE" dirty="0" smtClean="0"/>
              <a:t> Frame</a:t>
            </a:r>
            <a:endParaRPr lang="en-US" dirty="0"/>
          </a:p>
        </p:txBody>
      </p:sp>
      <p:sp>
        <p:nvSpPr>
          <p:cNvPr id="3" name="Inhaltsplatzhalter 2"/>
          <p:cNvSpPr>
            <a:spLocks noGrp="1"/>
          </p:cNvSpPr>
          <p:nvPr>
            <p:ph idx="1"/>
          </p:nvPr>
        </p:nvSpPr>
        <p:spPr/>
        <p:txBody>
          <a:bodyPr/>
          <a:lstStyle/>
          <a:p>
            <a:r>
              <a:rPr lang="en-US" dirty="0">
                <a:hlinkClick r:id="rId3"/>
              </a:rPr>
              <a:t>A survey of data provenance in e-</a:t>
            </a:r>
            <a:r>
              <a:rPr lang="en-US" dirty="0" err="1">
                <a:hlinkClick r:id="rId3"/>
              </a:rPr>
              <a:t>science</a:t>
            </a:r>
            <a:r>
              <a:rPr lang="en-US" dirty="0" err="1"/>
              <a:t>YL</a:t>
            </a:r>
            <a:r>
              <a:rPr lang="en-US" dirty="0"/>
              <a:t> </a:t>
            </a:r>
            <a:r>
              <a:rPr lang="en-US" dirty="0" err="1"/>
              <a:t>Simmhan</a:t>
            </a:r>
            <a:r>
              <a:rPr lang="en-US" dirty="0"/>
              <a:t>, B </a:t>
            </a:r>
            <a:r>
              <a:rPr lang="en-US" dirty="0" err="1"/>
              <a:t>Plale</a:t>
            </a:r>
            <a:r>
              <a:rPr lang="en-US" dirty="0"/>
              <a:t>, D Gannon</a:t>
            </a:r>
          </a:p>
          <a:p>
            <a:r>
              <a:rPr lang="en-US" dirty="0"/>
              <a:t>ACM </a:t>
            </a:r>
            <a:r>
              <a:rPr lang="en-US" dirty="0" err="1"/>
              <a:t>Sigmod</a:t>
            </a:r>
            <a:r>
              <a:rPr lang="en-US" dirty="0"/>
              <a:t> Record 34 (3), 31-36</a:t>
            </a:r>
          </a:p>
          <a:p>
            <a:endParaRPr lang="en-US" dirty="0"/>
          </a:p>
        </p:txBody>
      </p:sp>
      <p:graphicFrame>
        <p:nvGraphicFramePr>
          <p:cNvPr id="4" name="Objekt 3"/>
          <p:cNvGraphicFramePr>
            <a:graphicFrameLocks noChangeAspect="1"/>
          </p:cNvGraphicFramePr>
          <p:nvPr>
            <p:extLst/>
          </p:nvPr>
        </p:nvGraphicFramePr>
        <p:xfrm>
          <a:off x="371521" y="2652240"/>
          <a:ext cx="8400958" cy="3380072"/>
        </p:xfrm>
        <a:graphic>
          <a:graphicData uri="http://schemas.openxmlformats.org/presentationml/2006/ole">
            <mc:AlternateContent xmlns:mc="http://schemas.openxmlformats.org/markup-compatibility/2006">
              <mc:Choice xmlns:v="urn:schemas-microsoft-com:vml" Requires="v">
                <p:oleObj spid="_x0000_s1064" name="Image" r:id="rId4" imgW="12533040" imgH="5041080" progId="Photoshop.Image.13">
                  <p:embed/>
                </p:oleObj>
              </mc:Choice>
              <mc:Fallback>
                <p:oleObj name="Image" r:id="rId4" imgW="12533040" imgH="5041080" progId="Photoshop.Image.13">
                  <p:embed/>
                  <p:pic>
                    <p:nvPicPr>
                      <p:cNvPr id="0" name=""/>
                      <p:cNvPicPr/>
                      <p:nvPr/>
                    </p:nvPicPr>
                    <p:blipFill>
                      <a:blip r:embed="rId5"/>
                      <a:stretch>
                        <a:fillRect/>
                      </a:stretch>
                    </p:blipFill>
                    <p:spPr>
                      <a:xfrm>
                        <a:off x="371521" y="2652240"/>
                        <a:ext cx="8400958" cy="3380072"/>
                      </a:xfrm>
                      <a:prstGeom prst="rect">
                        <a:avLst/>
                      </a:prstGeom>
                    </p:spPr>
                  </p:pic>
                </p:oleObj>
              </mc:Fallback>
            </mc:AlternateContent>
          </a:graphicData>
        </a:graphic>
      </p:graphicFrame>
      <p:sp>
        <p:nvSpPr>
          <p:cNvPr id="5" name="Pfeil nach rechts 4"/>
          <p:cNvSpPr/>
          <p:nvPr/>
        </p:nvSpPr>
        <p:spPr>
          <a:xfrm>
            <a:off x="0" y="4012441"/>
            <a:ext cx="583822" cy="30025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Pfeil nach rechts 5"/>
          <p:cNvSpPr/>
          <p:nvPr/>
        </p:nvSpPr>
        <p:spPr>
          <a:xfrm>
            <a:off x="3476191" y="4675429"/>
            <a:ext cx="583822" cy="30025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6111461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5 Level </a:t>
            </a:r>
            <a:r>
              <a:rPr lang="de-DE" dirty="0" err="1" smtClean="0"/>
              <a:t>scheme</a:t>
            </a:r>
            <a:endParaRPr lang="en-US" dirty="0"/>
          </a:p>
        </p:txBody>
      </p:sp>
      <p:sp>
        <p:nvSpPr>
          <p:cNvPr id="3" name="Inhaltsplatzhalter 2"/>
          <p:cNvSpPr>
            <a:spLocks noGrp="1"/>
          </p:cNvSpPr>
          <p:nvPr>
            <p:ph idx="1"/>
          </p:nvPr>
        </p:nvSpPr>
        <p:spPr/>
        <p:txBody>
          <a:bodyPr/>
          <a:lstStyle/>
          <a:p>
            <a:r>
              <a:rPr lang="de-DE" dirty="0" err="1" smtClean="0"/>
              <a:t>Schymansky</a:t>
            </a:r>
            <a:r>
              <a:rPr lang="de-DE" dirty="0" smtClean="0"/>
              <a:t>, in </a:t>
            </a:r>
            <a:r>
              <a:rPr lang="de-DE" dirty="0" err="1" smtClean="0"/>
              <a:t>expansion</a:t>
            </a:r>
            <a:r>
              <a:rPr lang="de-DE" dirty="0" smtClean="0"/>
              <a:t> </a:t>
            </a:r>
            <a:r>
              <a:rPr lang="de-DE" dirty="0" err="1" smtClean="0"/>
              <a:t>to</a:t>
            </a:r>
            <a:r>
              <a:rPr lang="de-DE" dirty="0" smtClean="0"/>
              <a:t> Sumner</a:t>
            </a:r>
            <a:endParaRPr lang="en-US" dirty="0"/>
          </a:p>
        </p:txBody>
      </p:sp>
      <p:graphicFrame>
        <p:nvGraphicFramePr>
          <p:cNvPr id="4" name="Objekt 3"/>
          <p:cNvGraphicFramePr>
            <a:graphicFrameLocks noChangeAspect="1"/>
          </p:cNvGraphicFramePr>
          <p:nvPr>
            <p:extLst/>
          </p:nvPr>
        </p:nvGraphicFramePr>
        <p:xfrm>
          <a:off x="457200" y="2230300"/>
          <a:ext cx="8632785" cy="4246700"/>
        </p:xfrm>
        <a:graphic>
          <a:graphicData uri="http://schemas.openxmlformats.org/presentationml/2006/ole">
            <mc:AlternateContent xmlns:mc="http://schemas.openxmlformats.org/markup-compatibility/2006">
              <mc:Choice xmlns:v="urn:schemas-microsoft-com:vml" Requires="v">
                <p:oleObj spid="_x0000_s2088" name="Image" r:id="rId3" imgW="14348880" imgH="7059960" progId="Photoshop.Image.13">
                  <p:embed/>
                </p:oleObj>
              </mc:Choice>
              <mc:Fallback>
                <p:oleObj name="Image" r:id="rId3" imgW="14348880" imgH="7059960" progId="Photoshop.Image.13">
                  <p:embed/>
                  <p:pic>
                    <p:nvPicPr>
                      <p:cNvPr id="0" name=""/>
                      <p:cNvPicPr/>
                      <p:nvPr/>
                    </p:nvPicPr>
                    <p:blipFill>
                      <a:blip r:embed="rId4"/>
                      <a:stretch>
                        <a:fillRect/>
                      </a:stretch>
                    </p:blipFill>
                    <p:spPr>
                      <a:xfrm>
                        <a:off x="457200" y="2230300"/>
                        <a:ext cx="8632785" cy="4246700"/>
                      </a:xfrm>
                      <a:prstGeom prst="rect">
                        <a:avLst/>
                      </a:prstGeom>
                    </p:spPr>
                  </p:pic>
                </p:oleObj>
              </mc:Fallback>
            </mc:AlternateContent>
          </a:graphicData>
        </a:graphic>
      </p:graphicFrame>
    </p:spTree>
    <p:extLst>
      <p:ext uri="{BB962C8B-B14F-4D97-AF65-F5344CB8AC3E}">
        <p14:creationId xmlns:p14="http://schemas.microsoft.com/office/powerpoint/2010/main" val="363717553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en-US"/>
          </a:p>
        </p:txBody>
      </p:sp>
      <p:sp>
        <p:nvSpPr>
          <p:cNvPr id="3" name="Inhaltsplatzhalter 2"/>
          <p:cNvSpPr>
            <a:spLocks noGrp="1"/>
          </p:cNvSpPr>
          <p:nvPr>
            <p:ph idx="1"/>
          </p:nvPr>
        </p:nvSpPr>
        <p:spPr/>
        <p:txBody>
          <a:bodyPr/>
          <a:lstStyle/>
          <a:p>
            <a:r>
              <a:rPr lang="en-US" dirty="0">
                <a:hlinkClick r:id="rId2"/>
              </a:rPr>
              <a:t>http://</a:t>
            </a:r>
            <a:r>
              <a:rPr lang="en-US" dirty="0" smtClean="0">
                <a:hlinkClick r:id="rId2"/>
              </a:rPr>
              <a:t>de.slideshare.net/egonw/metware</a:t>
            </a:r>
            <a:endParaRPr lang="en-US" dirty="0" smtClean="0"/>
          </a:p>
          <a:p>
            <a:r>
              <a:rPr lang="de-DE" dirty="0" smtClean="0"/>
              <a:t>Egon </a:t>
            </a:r>
            <a:r>
              <a:rPr lang="de-DE" dirty="0" err="1" smtClean="0"/>
              <a:t>Willighagens</a:t>
            </a:r>
            <a:r>
              <a:rPr lang="de-DE" dirty="0" smtClean="0"/>
              <a:t> </a:t>
            </a:r>
            <a:r>
              <a:rPr lang="de-DE" dirty="0" err="1" smtClean="0"/>
              <a:t>old</a:t>
            </a:r>
            <a:r>
              <a:rPr lang="de-DE" dirty="0" smtClean="0"/>
              <a:t> </a:t>
            </a:r>
            <a:r>
              <a:rPr lang="de-DE" dirty="0" err="1" smtClean="0"/>
              <a:t>approach</a:t>
            </a:r>
            <a:r>
              <a:rPr lang="de-DE" dirty="0" smtClean="0"/>
              <a:t>.</a:t>
            </a:r>
          </a:p>
          <a:p>
            <a:endParaRPr lang="de-DE" dirty="0"/>
          </a:p>
          <a:p>
            <a:r>
              <a:rPr lang="de-DE" dirty="0" err="1" smtClean="0"/>
              <a:t>My</a:t>
            </a:r>
            <a:r>
              <a:rPr lang="de-DE" dirty="0" smtClean="0"/>
              <a:t> </a:t>
            </a:r>
            <a:r>
              <a:rPr lang="de-DE" dirty="0" err="1" smtClean="0"/>
              <a:t>Gdoc</a:t>
            </a:r>
            <a:r>
              <a:rPr lang="de-DE" dirty="0" smtClean="0"/>
              <a:t> at </a:t>
            </a:r>
          </a:p>
          <a:p>
            <a:r>
              <a:rPr lang="en-US" dirty="0">
                <a:hlinkClick r:id="rId3"/>
              </a:rPr>
              <a:t>https://docs.google.com/document/d/1JHw7FntqtntZV0qoWsFmcOLcHlM2wv4jt4-ccLUgZNU/edit</a:t>
            </a:r>
            <a:r>
              <a:rPr lang="en-US" dirty="0" smtClean="0">
                <a:hlinkClick r:id="rId3"/>
              </a:rPr>
              <a:t>#</a:t>
            </a:r>
            <a:endParaRPr lang="en-US" dirty="0" smtClean="0"/>
          </a:p>
          <a:p>
            <a:endParaRPr lang="en-US" dirty="0"/>
          </a:p>
        </p:txBody>
      </p:sp>
    </p:spTree>
    <p:extLst>
      <p:ext uri="{BB962C8B-B14F-4D97-AF65-F5344CB8AC3E}">
        <p14:creationId xmlns:p14="http://schemas.microsoft.com/office/powerpoint/2010/main" val="346353371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Root </a:t>
            </a:r>
            <a:r>
              <a:rPr lang="de-DE" dirty="0" err="1" smtClean="0"/>
              <a:t>exudate</a:t>
            </a:r>
            <a:r>
              <a:rPr lang="de-DE" dirty="0" smtClean="0"/>
              <a:t> </a:t>
            </a:r>
            <a:r>
              <a:rPr lang="de-DE" dirty="0" err="1" smtClean="0"/>
              <a:t>UseCase</a:t>
            </a:r>
            <a:r>
              <a:rPr lang="de-DE" dirty="0" smtClean="0"/>
              <a:t> MTBLS160</a:t>
            </a:r>
            <a:endParaRPr lang="en-US" dirty="0"/>
          </a:p>
        </p:txBody>
      </p:sp>
      <p:sp>
        <p:nvSpPr>
          <p:cNvPr id="3" name="Inhaltsplatzhalter 2"/>
          <p:cNvSpPr>
            <a:spLocks noGrp="1"/>
          </p:cNvSpPr>
          <p:nvPr>
            <p:ph idx="1"/>
          </p:nvPr>
        </p:nvSpPr>
        <p:spPr/>
        <p:txBody>
          <a:bodyPr/>
          <a:lstStyle/>
          <a:p>
            <a:r>
              <a:rPr lang="en-US" dirty="0">
                <a:hlinkClick r:id="rId2"/>
              </a:rPr>
              <a:t>http://</a:t>
            </a:r>
            <a:r>
              <a:rPr lang="en-US" dirty="0" smtClean="0">
                <a:hlinkClick r:id="rId2"/>
              </a:rPr>
              <a:t>www.ebi.ac.uk/metabolights/reviewerLgTnoHUrFb</a:t>
            </a:r>
            <a:endParaRPr lang="en-US" dirty="0" smtClean="0"/>
          </a:p>
          <a:p>
            <a:r>
              <a:rPr lang="en-US" dirty="0" smtClean="0"/>
              <a:t>Or use old </a:t>
            </a:r>
          </a:p>
          <a:p>
            <a:pPr lvl="1"/>
            <a:r>
              <a:rPr lang="en-US" dirty="0" err="1"/>
              <a:t>Strehmel</a:t>
            </a:r>
            <a:r>
              <a:rPr lang="en-US" dirty="0"/>
              <a:t> N, </a:t>
            </a:r>
            <a:r>
              <a:rPr lang="en-US" dirty="0" err="1"/>
              <a:t>Bottcher</a:t>
            </a:r>
            <a:r>
              <a:rPr lang="en-US" dirty="0"/>
              <a:t> C, Schmidt S, </a:t>
            </a:r>
            <a:r>
              <a:rPr lang="en-US" dirty="0" err="1"/>
              <a:t>Scheel</a:t>
            </a:r>
            <a:r>
              <a:rPr lang="en-US" dirty="0"/>
              <a:t> D (2014) Profiling of secondary metabolites in root exudates of </a:t>
            </a:r>
            <a:r>
              <a:rPr lang="en-US" i="1" dirty="0"/>
              <a:t>Arabidopsis thaliana</a:t>
            </a:r>
            <a:r>
              <a:rPr lang="en-US" dirty="0"/>
              <a:t>. </a:t>
            </a:r>
            <a:r>
              <a:rPr lang="en-US" dirty="0" err="1"/>
              <a:t>Phytochemistry</a:t>
            </a:r>
            <a:r>
              <a:rPr lang="en-US" dirty="0"/>
              <a:t> 108:35–46</a:t>
            </a:r>
            <a:r>
              <a:rPr lang="en-US" dirty="0">
                <a:hlinkClick r:id="rId3"/>
              </a:rPr>
              <a:t>CrossRef</a:t>
            </a:r>
            <a:r>
              <a:rPr lang="en-US" dirty="0">
                <a:hlinkClick r:id="rId4"/>
              </a:rPr>
              <a:t>PubMed</a:t>
            </a:r>
            <a:endParaRPr lang="en-US" dirty="0"/>
          </a:p>
        </p:txBody>
      </p:sp>
    </p:spTree>
    <p:extLst>
      <p:ext uri="{BB962C8B-B14F-4D97-AF65-F5344CB8AC3E}">
        <p14:creationId xmlns:p14="http://schemas.microsoft.com/office/powerpoint/2010/main" val="391010368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en-US"/>
          </a:p>
        </p:txBody>
      </p:sp>
      <p:sp>
        <p:nvSpPr>
          <p:cNvPr id="3" name="Inhaltsplatzhalter 2"/>
          <p:cNvSpPr>
            <a:spLocks noGrp="1"/>
          </p:cNvSpPr>
          <p:nvPr>
            <p:ph idx="1"/>
          </p:nvPr>
        </p:nvSpPr>
        <p:spPr/>
        <p:txBody>
          <a:bodyPr>
            <a:normAutofit fontScale="70000" lnSpcReduction="20000"/>
          </a:bodyPr>
          <a:lstStyle/>
          <a:p>
            <a:r>
              <a:rPr lang="en-US" dirty="0"/>
              <a:t>Recently WP 8 participants have started looking into an ontology-based metabolite identification and evidence scheme based on Sumner et al (2014) and the Evidence Code Ontology (http://www.evidenceontology.org/), which will be a handy asset in judging data provenance and reliability of identification assertions in the future, i.e. allowing to set confidence </a:t>
            </a:r>
            <a:r>
              <a:rPr lang="en-US" dirty="0" err="1"/>
              <a:t>threasholds</a:t>
            </a:r>
            <a:r>
              <a:rPr lang="en-US" dirty="0"/>
              <a:t> for search and retrieval tasks</a:t>
            </a:r>
            <a:r>
              <a:rPr lang="en-US" dirty="0" smtClean="0"/>
              <a:t>.</a:t>
            </a:r>
          </a:p>
          <a:p>
            <a:r>
              <a:rPr lang="en-US" dirty="0"/>
              <a:t>Sumner L, Lei Z, </a:t>
            </a:r>
            <a:r>
              <a:rPr lang="en-US" dirty="0" err="1"/>
              <a:t>Nikolau</a:t>
            </a:r>
            <a:r>
              <a:rPr lang="en-US" dirty="0"/>
              <a:t> BJ, Saito K, </a:t>
            </a:r>
            <a:r>
              <a:rPr lang="en-US" dirty="0" err="1"/>
              <a:t>Roessner</a:t>
            </a:r>
            <a:r>
              <a:rPr lang="en-US" dirty="0"/>
              <a:t> U, </a:t>
            </a:r>
            <a:r>
              <a:rPr lang="en-US" dirty="0" err="1"/>
              <a:t>Trengove</a:t>
            </a:r>
            <a:r>
              <a:rPr lang="en-US" dirty="0"/>
              <a:t> R (2014): Proposed quantitative and alphanumeric metabolite identification metrics. Metabolomics 10:1047–1049. doi:10.1007/s11306-014-0739-6.</a:t>
            </a:r>
          </a:p>
        </p:txBody>
      </p:sp>
    </p:spTree>
    <p:extLst>
      <p:ext uri="{BB962C8B-B14F-4D97-AF65-F5344CB8AC3E}">
        <p14:creationId xmlns:p14="http://schemas.microsoft.com/office/powerpoint/2010/main" val="60218820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mzTab</a:t>
            </a:r>
            <a:endParaRPr lang="en-US" dirty="0"/>
          </a:p>
        </p:txBody>
      </p:sp>
      <p:sp>
        <p:nvSpPr>
          <p:cNvPr id="3" name="Inhaltsplatzhalter 2"/>
          <p:cNvSpPr>
            <a:spLocks noGrp="1"/>
          </p:cNvSpPr>
          <p:nvPr>
            <p:ph idx="1"/>
          </p:nvPr>
        </p:nvSpPr>
        <p:spPr/>
        <p:txBody>
          <a:bodyPr/>
          <a:lstStyle/>
          <a:p>
            <a:endParaRPr lang="en-US" dirty="0"/>
          </a:p>
        </p:txBody>
      </p:sp>
      <p:pic>
        <p:nvPicPr>
          <p:cNvPr id="4" name="Grafik 3"/>
          <p:cNvPicPr>
            <a:picLocks noChangeAspect="1"/>
          </p:cNvPicPr>
          <p:nvPr/>
        </p:nvPicPr>
        <p:blipFill>
          <a:blip r:embed="rId2">
            <a:lum bright="-50000"/>
            <a:alphaModFix/>
          </a:blip>
          <a:srcRect/>
          <a:stretch>
            <a:fillRect/>
          </a:stretch>
        </p:blipFill>
        <p:spPr>
          <a:xfrm>
            <a:off x="1715994" y="148133"/>
            <a:ext cx="6169362" cy="6909821"/>
          </a:xfrm>
          <a:prstGeom prst="rect">
            <a:avLst/>
          </a:prstGeom>
          <a:noFill/>
          <a:ln cap="flat">
            <a:noFill/>
          </a:ln>
        </p:spPr>
      </p:pic>
    </p:spTree>
    <p:extLst>
      <p:ext uri="{BB962C8B-B14F-4D97-AF65-F5344CB8AC3E}">
        <p14:creationId xmlns:p14="http://schemas.microsoft.com/office/powerpoint/2010/main" val="9153707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en-US"/>
          </a:p>
        </p:txBody>
      </p:sp>
      <p:pic>
        <p:nvPicPr>
          <p:cNvPr id="5" name="Inhaltsplatzhalt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648200" y="1795743"/>
            <a:ext cx="4114800" cy="4629150"/>
          </a:xfrm>
        </p:spPr>
      </p:pic>
      <p:pic>
        <p:nvPicPr>
          <p:cNvPr id="6" name="Grafik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 y="1993327"/>
            <a:ext cx="5645308" cy="4233981"/>
          </a:xfrm>
          <a:prstGeom prst="rect">
            <a:avLst/>
          </a:prstGeom>
        </p:spPr>
      </p:pic>
    </p:spTree>
    <p:extLst>
      <p:ext uri="{BB962C8B-B14F-4D97-AF65-F5344CB8AC3E}">
        <p14:creationId xmlns:p14="http://schemas.microsoft.com/office/powerpoint/2010/main" val="91569736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en-US"/>
          </a:p>
        </p:txBody>
      </p:sp>
      <p:pic>
        <p:nvPicPr>
          <p:cNvPr id="4" name="Inhaltsplatzhalt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98578" y="1836722"/>
            <a:ext cx="3781425" cy="1905000"/>
          </a:xfrm>
        </p:spPr>
      </p:pic>
      <p:pic>
        <p:nvPicPr>
          <p:cNvPr id="6" name="Grafik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21687" y="3583865"/>
            <a:ext cx="6477000" cy="4210050"/>
          </a:xfrm>
          <a:prstGeom prst="rect">
            <a:avLst/>
          </a:prstGeom>
        </p:spPr>
      </p:pic>
    </p:spTree>
    <p:extLst>
      <p:ext uri="{BB962C8B-B14F-4D97-AF65-F5344CB8AC3E}">
        <p14:creationId xmlns:p14="http://schemas.microsoft.com/office/powerpoint/2010/main" val="66078651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en-US"/>
          </a:p>
        </p:txBody>
      </p:sp>
      <p:pic>
        <p:nvPicPr>
          <p:cNvPr id="4" name="Inhaltsplatzhalt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76759" y="1600200"/>
            <a:ext cx="6790481" cy="4876800"/>
          </a:xfrm>
        </p:spPr>
      </p:pic>
    </p:spTree>
    <p:extLst>
      <p:ext uri="{BB962C8B-B14F-4D97-AF65-F5344CB8AC3E}">
        <p14:creationId xmlns:p14="http://schemas.microsoft.com/office/powerpoint/2010/main" val="292546586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en-US"/>
          </a:p>
        </p:txBody>
      </p:sp>
      <p:sp>
        <p:nvSpPr>
          <p:cNvPr id="3" name="Textplatzhalter 2"/>
          <p:cNvSpPr>
            <a:spLocks noGrp="1"/>
          </p:cNvSpPr>
          <p:nvPr>
            <p:ph type="body" idx="1"/>
          </p:nvPr>
        </p:nvSpPr>
        <p:spPr/>
        <p:txBody>
          <a:bodyPr/>
          <a:lstStyle/>
          <a:p>
            <a:endParaRPr lang="en-US"/>
          </a:p>
        </p:txBody>
      </p:sp>
      <p:pic>
        <p:nvPicPr>
          <p:cNvPr id="5" name="Grafik 4"/>
          <p:cNvPicPr>
            <a:picLocks noChangeAspect="1"/>
          </p:cNvPicPr>
          <p:nvPr/>
        </p:nvPicPr>
        <p:blipFill>
          <a:blip r:embed="rId2"/>
          <a:stretch>
            <a:fillRect/>
          </a:stretch>
        </p:blipFill>
        <p:spPr>
          <a:xfrm>
            <a:off x="-1572061" y="-124030"/>
            <a:ext cx="11694758" cy="6982030"/>
          </a:xfrm>
          <a:prstGeom prst="rect">
            <a:avLst/>
          </a:prstGeom>
        </p:spPr>
      </p:pic>
      <p:sp>
        <p:nvSpPr>
          <p:cNvPr id="6" name="Rechteck 5"/>
          <p:cNvSpPr/>
          <p:nvPr/>
        </p:nvSpPr>
        <p:spPr>
          <a:xfrm>
            <a:off x="6407164" y="5878059"/>
            <a:ext cx="2429019" cy="22068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feil nach unten 6"/>
          <p:cNvSpPr/>
          <p:nvPr/>
        </p:nvSpPr>
        <p:spPr>
          <a:xfrm>
            <a:off x="6667696" y="4604273"/>
            <a:ext cx="484632" cy="1231122"/>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feld 7"/>
          <p:cNvSpPr txBox="1"/>
          <p:nvPr/>
        </p:nvSpPr>
        <p:spPr>
          <a:xfrm>
            <a:off x="6033385" y="3602875"/>
            <a:ext cx="2941831" cy="923330"/>
          </a:xfrm>
          <a:prstGeom prst="rect">
            <a:avLst/>
          </a:prstGeom>
          <a:noFill/>
        </p:spPr>
        <p:txBody>
          <a:bodyPr wrap="none" rtlCol="0">
            <a:spAutoFit/>
          </a:bodyPr>
          <a:lstStyle/>
          <a:p>
            <a:r>
              <a:rPr lang="en-US" sz="1800" b="1" dirty="0" smtClean="0"/>
              <a:t>Which ones ?</a:t>
            </a:r>
          </a:p>
          <a:p>
            <a:r>
              <a:rPr lang="en-US" sz="1800" b="1" dirty="0" smtClean="0"/>
              <a:t>How to query for these ?</a:t>
            </a:r>
          </a:p>
          <a:p>
            <a:r>
              <a:rPr lang="en-US" sz="1800" b="1" dirty="0" smtClean="0"/>
              <a:t>What means rigorously ?</a:t>
            </a:r>
            <a:endParaRPr lang="en-US" sz="1800" b="1" dirty="0"/>
          </a:p>
        </p:txBody>
      </p:sp>
      <p:sp>
        <p:nvSpPr>
          <p:cNvPr id="9" name="Textfeld 8"/>
          <p:cNvSpPr txBox="1"/>
          <p:nvPr/>
        </p:nvSpPr>
        <p:spPr>
          <a:xfrm>
            <a:off x="1410431" y="89971"/>
            <a:ext cx="2864887" cy="369332"/>
          </a:xfrm>
          <a:prstGeom prst="rect">
            <a:avLst/>
          </a:prstGeom>
          <a:noFill/>
        </p:spPr>
        <p:txBody>
          <a:bodyPr wrap="none" rtlCol="0">
            <a:spAutoFit/>
          </a:bodyPr>
          <a:lstStyle/>
          <a:p>
            <a:r>
              <a:rPr lang="en-US" sz="1800" b="1" dirty="0" err="1" smtClean="0"/>
              <a:t>Inhouse</a:t>
            </a:r>
            <a:r>
              <a:rPr lang="en-US" sz="1800" b="1" dirty="0" smtClean="0"/>
              <a:t> paper Use Case</a:t>
            </a:r>
            <a:endParaRPr lang="en-US" sz="1800" b="1" dirty="0"/>
          </a:p>
        </p:txBody>
      </p:sp>
    </p:spTree>
    <p:extLst>
      <p:ext uri="{BB962C8B-B14F-4D97-AF65-F5344CB8AC3E}">
        <p14:creationId xmlns:p14="http://schemas.microsoft.com/office/powerpoint/2010/main" val="9972730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p:bldLst>
  </p:timing>
</p:sld>
</file>

<file path=ppt/slides/slide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en-US"/>
          </a:p>
        </p:txBody>
      </p:sp>
      <p:pic>
        <p:nvPicPr>
          <p:cNvPr id="4" name="Inhaltsplatzhalt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2219131"/>
            <a:ext cx="8229600" cy="3638938"/>
          </a:xfrm>
        </p:spPr>
      </p:pic>
    </p:spTree>
    <p:extLst>
      <p:ext uri="{BB962C8B-B14F-4D97-AF65-F5344CB8AC3E}">
        <p14:creationId xmlns:p14="http://schemas.microsoft.com/office/powerpoint/2010/main" val="286082847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smtClean="0"/>
              <a:t>Written Text</a:t>
            </a:r>
            <a:endParaRPr lang="en-US" dirty="0"/>
          </a:p>
        </p:txBody>
      </p:sp>
      <p:sp>
        <p:nvSpPr>
          <p:cNvPr id="3" name="Textplatzhalter 2"/>
          <p:cNvSpPr>
            <a:spLocks noGrp="1"/>
          </p:cNvSpPr>
          <p:nvPr>
            <p:ph type="body" idx="1"/>
          </p:nvPr>
        </p:nvSpPr>
        <p:spPr/>
        <p:txBody>
          <a:bodyPr/>
          <a:lstStyle/>
          <a:p>
            <a:endParaRPr lang="en-US"/>
          </a:p>
        </p:txBody>
      </p:sp>
      <p:pic>
        <p:nvPicPr>
          <p:cNvPr id="4" name="Grafik 3"/>
          <p:cNvPicPr>
            <a:picLocks noChangeAspect="1"/>
          </p:cNvPicPr>
          <p:nvPr/>
        </p:nvPicPr>
        <p:blipFill>
          <a:blip r:embed="rId2"/>
          <a:stretch>
            <a:fillRect/>
          </a:stretch>
        </p:blipFill>
        <p:spPr>
          <a:xfrm>
            <a:off x="-890410" y="-1237129"/>
            <a:ext cx="13678382" cy="9777356"/>
          </a:xfrm>
          <a:prstGeom prst="rect">
            <a:avLst/>
          </a:prstGeom>
        </p:spPr>
      </p:pic>
      <p:sp>
        <p:nvSpPr>
          <p:cNvPr id="6" name="Rechteck 5"/>
          <p:cNvSpPr/>
          <p:nvPr/>
        </p:nvSpPr>
        <p:spPr>
          <a:xfrm>
            <a:off x="236669" y="1417637"/>
            <a:ext cx="5669280" cy="140086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feil nach links 6"/>
          <p:cNvSpPr/>
          <p:nvPr/>
        </p:nvSpPr>
        <p:spPr>
          <a:xfrm>
            <a:off x="5968764" y="1875755"/>
            <a:ext cx="421020" cy="387612"/>
          </a:xfrm>
          <a:prstGeom prst="leftArrow">
            <a:avLst/>
          </a:prstGeom>
          <a:solidFill>
            <a:srgbClr val="FF0000"/>
          </a:solid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5" name="Rechteck 4"/>
          <p:cNvSpPr/>
          <p:nvPr/>
        </p:nvSpPr>
        <p:spPr>
          <a:xfrm>
            <a:off x="6458301" y="1215613"/>
            <a:ext cx="2398955" cy="193637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feld 7"/>
          <p:cNvSpPr txBox="1"/>
          <p:nvPr/>
        </p:nvSpPr>
        <p:spPr>
          <a:xfrm>
            <a:off x="6580509" y="1457484"/>
            <a:ext cx="2363147" cy="1569660"/>
          </a:xfrm>
          <a:prstGeom prst="rect">
            <a:avLst/>
          </a:prstGeom>
          <a:noFill/>
        </p:spPr>
        <p:txBody>
          <a:bodyPr wrap="none" rtlCol="0">
            <a:spAutoFit/>
          </a:bodyPr>
          <a:lstStyle/>
          <a:p>
            <a:r>
              <a:rPr lang="en-US" sz="1600" dirty="0" err="1" smtClean="0"/>
              <a:t>Freetext</a:t>
            </a:r>
            <a:r>
              <a:rPr lang="en-US" sz="1600" dirty="0" smtClean="0"/>
              <a:t> verbalization </a:t>
            </a:r>
          </a:p>
          <a:p>
            <a:r>
              <a:rPr lang="en-US" sz="1600" dirty="0" smtClean="0"/>
              <a:t>Human readable, but …</a:t>
            </a:r>
          </a:p>
          <a:p>
            <a:pPr lvl="3"/>
            <a:r>
              <a:rPr lang="en-US" sz="1600" dirty="0" smtClean="0"/>
              <a:t>    Unstandardized</a:t>
            </a:r>
          </a:p>
          <a:p>
            <a:pPr lvl="5"/>
            <a:r>
              <a:rPr lang="en-US" sz="1600" dirty="0" smtClean="0"/>
              <a:t>    Varies greatly</a:t>
            </a:r>
          </a:p>
          <a:p>
            <a:pPr lvl="4"/>
            <a:r>
              <a:rPr lang="en-US" sz="1600" dirty="0" smtClean="0"/>
              <a:t>        between </a:t>
            </a:r>
            <a:r>
              <a:rPr lang="en-US" sz="1600" dirty="0"/>
              <a:t>studies </a:t>
            </a:r>
            <a:endParaRPr lang="en-US" sz="1600" dirty="0" smtClean="0"/>
          </a:p>
          <a:p>
            <a:pPr lvl="4"/>
            <a:r>
              <a:rPr lang="en-US" sz="1600" dirty="0" smtClean="0"/>
              <a:t>        between users</a:t>
            </a:r>
            <a:endParaRPr lang="en-US" sz="1600" dirty="0"/>
          </a:p>
        </p:txBody>
      </p:sp>
      <p:sp>
        <p:nvSpPr>
          <p:cNvPr id="9" name="Rechteck 8"/>
          <p:cNvSpPr/>
          <p:nvPr/>
        </p:nvSpPr>
        <p:spPr>
          <a:xfrm>
            <a:off x="763793" y="1979407"/>
            <a:ext cx="1484555" cy="20439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feil nach oben 9"/>
          <p:cNvSpPr/>
          <p:nvPr/>
        </p:nvSpPr>
        <p:spPr>
          <a:xfrm>
            <a:off x="1172584" y="2272038"/>
            <a:ext cx="463116" cy="1118795"/>
          </a:xfrm>
          <a:prstGeom prst="up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hteck 10"/>
          <p:cNvSpPr/>
          <p:nvPr/>
        </p:nvSpPr>
        <p:spPr>
          <a:xfrm>
            <a:off x="457200" y="3565823"/>
            <a:ext cx="2953050" cy="105996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feld 11"/>
          <p:cNvSpPr txBox="1"/>
          <p:nvPr/>
        </p:nvSpPr>
        <p:spPr>
          <a:xfrm>
            <a:off x="529333" y="3694580"/>
            <a:ext cx="2880917" cy="830997"/>
          </a:xfrm>
          <a:prstGeom prst="rect">
            <a:avLst/>
          </a:prstGeom>
          <a:noFill/>
        </p:spPr>
        <p:txBody>
          <a:bodyPr wrap="none" rtlCol="0">
            <a:spAutoFit/>
          </a:bodyPr>
          <a:lstStyle/>
          <a:p>
            <a:r>
              <a:rPr lang="en-US" sz="1600" dirty="0" smtClean="0"/>
              <a:t>Implicit knowledge </a:t>
            </a:r>
          </a:p>
          <a:p>
            <a:r>
              <a:rPr lang="en-US" sz="1600" dirty="0" smtClean="0"/>
              <a:t>not accessible to computers</a:t>
            </a:r>
          </a:p>
          <a:p>
            <a:r>
              <a:rPr lang="en-US" sz="1600" dirty="0"/>
              <a:t> </a:t>
            </a:r>
            <a:r>
              <a:rPr lang="en-US" sz="1600" dirty="0" smtClean="0"/>
              <a:t> #2, Guanosine = Nucleoside</a:t>
            </a:r>
            <a:endParaRPr lang="en-US" sz="1600" dirty="0"/>
          </a:p>
        </p:txBody>
      </p:sp>
    </p:spTree>
    <p:extLst>
      <p:ext uri="{BB962C8B-B14F-4D97-AF65-F5344CB8AC3E}">
        <p14:creationId xmlns:p14="http://schemas.microsoft.com/office/powerpoint/2010/main" val="35820456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5" grpId="0" animBg="1"/>
      <p:bldP spid="8" grpId="0"/>
      <p:bldP spid="9" grpId="0" animBg="1"/>
      <p:bldP spid="10" grpId="0" animBg="1"/>
      <p:bldP spid="11" grpId="0" animBg="1"/>
      <p:bldP spid="1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en-US" dirty="0"/>
          </a:p>
        </p:txBody>
      </p:sp>
      <p:sp>
        <p:nvSpPr>
          <p:cNvPr id="3" name="Textplatzhalter 2"/>
          <p:cNvSpPr>
            <a:spLocks noGrp="1"/>
          </p:cNvSpPr>
          <p:nvPr>
            <p:ph type="body" idx="1"/>
          </p:nvPr>
        </p:nvSpPr>
        <p:spPr/>
        <p:txBody>
          <a:bodyPr/>
          <a:lstStyle/>
          <a:p>
            <a:endParaRPr lang="en-US"/>
          </a:p>
        </p:txBody>
      </p:sp>
      <p:pic>
        <p:nvPicPr>
          <p:cNvPr id="4" name="Grafik 3"/>
          <p:cNvPicPr>
            <a:picLocks noChangeAspect="1"/>
          </p:cNvPicPr>
          <p:nvPr/>
        </p:nvPicPr>
        <p:blipFill>
          <a:blip r:embed="rId2"/>
          <a:stretch>
            <a:fillRect/>
          </a:stretch>
        </p:blipFill>
        <p:spPr>
          <a:xfrm>
            <a:off x="-240876" y="-517518"/>
            <a:ext cx="9625751" cy="7662833"/>
          </a:xfrm>
          <a:prstGeom prst="rect">
            <a:avLst/>
          </a:prstGeom>
        </p:spPr>
      </p:pic>
      <p:sp>
        <p:nvSpPr>
          <p:cNvPr id="5" name="Pfeil nach links 4"/>
          <p:cNvSpPr/>
          <p:nvPr/>
        </p:nvSpPr>
        <p:spPr>
          <a:xfrm>
            <a:off x="6523342" y="1666086"/>
            <a:ext cx="599260" cy="409669"/>
          </a:xfrm>
          <a:prstGeom prst="lef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feld 5"/>
          <p:cNvSpPr txBox="1"/>
          <p:nvPr/>
        </p:nvSpPr>
        <p:spPr>
          <a:xfrm>
            <a:off x="7095281" y="1598701"/>
            <a:ext cx="2125838" cy="1169551"/>
          </a:xfrm>
          <a:prstGeom prst="rect">
            <a:avLst/>
          </a:prstGeom>
          <a:noFill/>
        </p:spPr>
        <p:txBody>
          <a:bodyPr wrap="square" rtlCol="0">
            <a:spAutoFit/>
          </a:bodyPr>
          <a:lstStyle/>
          <a:p>
            <a:r>
              <a:rPr lang="en-US" dirty="0" smtClean="0">
                <a:latin typeface="+mj-lt"/>
                <a:cs typeface="Aharoni" panose="02010803020104030203" pitchFamily="2" charset="-79"/>
              </a:rPr>
              <a:t>Tables </a:t>
            </a:r>
          </a:p>
          <a:p>
            <a:r>
              <a:rPr lang="en-US" dirty="0">
                <a:latin typeface="+mj-lt"/>
                <a:cs typeface="Aharoni" panose="02010803020104030203" pitchFamily="2" charset="-79"/>
              </a:rPr>
              <a:t> </a:t>
            </a:r>
            <a:r>
              <a:rPr lang="en-US" dirty="0" smtClean="0">
                <a:latin typeface="+mj-lt"/>
                <a:cs typeface="Aharoni" panose="02010803020104030203" pitchFamily="2" charset="-79"/>
              </a:rPr>
              <a:t> </a:t>
            </a:r>
            <a:r>
              <a:rPr lang="en-US" dirty="0">
                <a:latin typeface="+mj-lt"/>
                <a:cs typeface="Aharoni" panose="02010803020104030203" pitchFamily="2" charset="-79"/>
              </a:rPr>
              <a:t>H</a:t>
            </a:r>
            <a:r>
              <a:rPr lang="en-US" dirty="0" smtClean="0">
                <a:latin typeface="+mj-lt"/>
                <a:cs typeface="Aharoni" panose="02010803020104030203" pitchFamily="2" charset="-79"/>
              </a:rPr>
              <a:t>ard to parse</a:t>
            </a:r>
          </a:p>
          <a:p>
            <a:r>
              <a:rPr lang="en-US" dirty="0" smtClean="0">
                <a:latin typeface="+mj-lt"/>
                <a:cs typeface="Aharoni" panose="02010803020104030203" pitchFamily="2" charset="-79"/>
              </a:rPr>
              <a:t>  Hard to query</a:t>
            </a:r>
          </a:p>
          <a:p>
            <a:pPr lvl="1"/>
            <a:r>
              <a:rPr lang="en-US" dirty="0" smtClean="0">
                <a:latin typeface="+mj-lt"/>
              </a:rPr>
              <a:t>  Not computer-      accessible</a:t>
            </a:r>
            <a:endParaRPr lang="en-US" dirty="0">
              <a:latin typeface="+mj-lt"/>
            </a:endParaRPr>
          </a:p>
        </p:txBody>
      </p:sp>
      <p:sp>
        <p:nvSpPr>
          <p:cNvPr id="7" name="Rechteck 6"/>
          <p:cNvSpPr/>
          <p:nvPr/>
        </p:nvSpPr>
        <p:spPr>
          <a:xfrm>
            <a:off x="2764714" y="1167759"/>
            <a:ext cx="214253" cy="18256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Pfeil nach unten 7"/>
          <p:cNvSpPr/>
          <p:nvPr/>
        </p:nvSpPr>
        <p:spPr>
          <a:xfrm>
            <a:off x="2657137" y="524514"/>
            <a:ext cx="484095" cy="643246"/>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hteck 9"/>
          <p:cNvSpPr/>
          <p:nvPr/>
        </p:nvSpPr>
        <p:spPr>
          <a:xfrm>
            <a:off x="3141233" y="524513"/>
            <a:ext cx="3277162" cy="155124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feld 8"/>
          <p:cNvSpPr txBox="1"/>
          <p:nvPr/>
        </p:nvSpPr>
        <p:spPr>
          <a:xfrm>
            <a:off x="3141233" y="577987"/>
            <a:ext cx="3382109" cy="1384995"/>
          </a:xfrm>
          <a:prstGeom prst="rect">
            <a:avLst/>
          </a:prstGeom>
          <a:noFill/>
        </p:spPr>
        <p:txBody>
          <a:bodyPr wrap="square" rtlCol="0">
            <a:spAutoFit/>
          </a:bodyPr>
          <a:lstStyle/>
          <a:p>
            <a:r>
              <a:rPr lang="en-US" dirty="0" smtClean="0">
                <a:latin typeface="+mn-lt"/>
                <a:cs typeface="Aharoni" panose="02010803020104030203" pitchFamily="2" charset="-79"/>
              </a:rPr>
              <a:t>Coarse grained verification indicator</a:t>
            </a:r>
          </a:p>
          <a:p>
            <a:r>
              <a:rPr lang="en-US" dirty="0" smtClean="0">
                <a:latin typeface="+mn-lt"/>
                <a:cs typeface="Aharoni" panose="02010803020104030203" pitchFamily="2" charset="-79"/>
              </a:rPr>
              <a:t> (</a:t>
            </a:r>
            <a:r>
              <a:rPr lang="en-US" sz="1200" i="1" dirty="0" smtClean="0">
                <a:latin typeface="+mn-lt"/>
                <a:cs typeface="Aharoni" panose="02010803020104030203" pitchFamily="2" charset="-79"/>
              </a:rPr>
              <a:t>Secure, Inferred, Literature</a:t>
            </a:r>
            <a:r>
              <a:rPr lang="en-US" dirty="0" smtClean="0">
                <a:latin typeface="+mn-lt"/>
                <a:cs typeface="Aharoni" panose="02010803020104030203" pitchFamily="2" charset="-79"/>
              </a:rPr>
              <a:t>)</a:t>
            </a:r>
          </a:p>
          <a:p>
            <a:pPr lvl="1"/>
            <a:r>
              <a:rPr lang="en-US" dirty="0">
                <a:latin typeface="+mn-lt"/>
              </a:rPr>
              <a:t>No Identification audit trail to judge data </a:t>
            </a:r>
          </a:p>
          <a:p>
            <a:pPr lvl="2"/>
            <a:r>
              <a:rPr lang="en-US" dirty="0" smtClean="0">
                <a:latin typeface="+mn-lt"/>
              </a:rPr>
              <a:t>Hinders </a:t>
            </a:r>
            <a:r>
              <a:rPr lang="en-US" dirty="0">
                <a:latin typeface="+mn-lt"/>
              </a:rPr>
              <a:t>quality assurance</a:t>
            </a:r>
          </a:p>
          <a:p>
            <a:pPr lvl="4"/>
            <a:r>
              <a:rPr lang="de-DE" dirty="0" smtClean="0">
                <a:latin typeface="+mn-lt"/>
              </a:rPr>
              <a:t>   </a:t>
            </a:r>
            <a:r>
              <a:rPr lang="de-DE" dirty="0" err="1" smtClean="0">
                <a:latin typeface="+mn-lt"/>
              </a:rPr>
              <a:t>trust</a:t>
            </a:r>
            <a:r>
              <a:rPr lang="de-DE" dirty="0" smtClean="0">
                <a:latin typeface="+mn-lt"/>
              </a:rPr>
              <a:t> </a:t>
            </a:r>
            <a:r>
              <a:rPr lang="de-DE" dirty="0">
                <a:latin typeface="+mn-lt"/>
              </a:rPr>
              <a:t>&amp; </a:t>
            </a:r>
            <a:r>
              <a:rPr lang="de-DE" dirty="0" err="1">
                <a:latin typeface="+mn-lt"/>
              </a:rPr>
              <a:t>evaluation</a:t>
            </a:r>
            <a:endParaRPr lang="de-DE" dirty="0">
              <a:latin typeface="+mn-lt"/>
            </a:endParaRPr>
          </a:p>
          <a:p>
            <a:pPr lvl="4"/>
            <a:r>
              <a:rPr lang="de-DE" dirty="0" smtClean="0">
                <a:latin typeface="+mn-lt"/>
              </a:rPr>
              <a:t>   </a:t>
            </a:r>
            <a:r>
              <a:rPr lang="de-DE" dirty="0" err="1" smtClean="0">
                <a:latin typeface="+mn-lt"/>
              </a:rPr>
              <a:t>drives</a:t>
            </a:r>
            <a:r>
              <a:rPr lang="de-DE" dirty="0" smtClean="0">
                <a:latin typeface="+mn-lt"/>
              </a:rPr>
              <a:t> </a:t>
            </a:r>
            <a:r>
              <a:rPr lang="de-DE" dirty="0" err="1">
                <a:latin typeface="+mn-lt"/>
              </a:rPr>
              <a:t>decisions</a:t>
            </a:r>
            <a:r>
              <a:rPr lang="de-DE" dirty="0">
                <a:latin typeface="+mn-lt"/>
              </a:rPr>
              <a:t> </a:t>
            </a:r>
            <a:r>
              <a:rPr lang="de-DE" dirty="0" err="1">
                <a:latin typeface="+mn-lt"/>
              </a:rPr>
              <a:t>to</a:t>
            </a:r>
            <a:r>
              <a:rPr lang="de-DE" dirty="0">
                <a:latin typeface="+mn-lt"/>
              </a:rPr>
              <a:t> </a:t>
            </a:r>
            <a:r>
              <a:rPr lang="de-DE" dirty="0" err="1">
                <a:latin typeface="+mn-lt"/>
              </a:rPr>
              <a:t>re-use</a:t>
            </a:r>
            <a:r>
              <a:rPr lang="de-DE" dirty="0">
                <a:latin typeface="+mn-lt"/>
              </a:rPr>
              <a:t> </a:t>
            </a:r>
            <a:r>
              <a:rPr lang="de-DE" dirty="0" err="1" smtClean="0">
                <a:latin typeface="+mn-lt"/>
              </a:rPr>
              <a:t>data</a:t>
            </a:r>
            <a:r>
              <a:rPr lang="en-US" dirty="0" smtClean="0">
                <a:latin typeface="+mn-lt"/>
                <a:cs typeface="Aharoni" panose="02010803020104030203" pitchFamily="2" charset="-79"/>
              </a:rPr>
              <a:t> </a:t>
            </a:r>
            <a:endParaRPr lang="en-US" dirty="0">
              <a:latin typeface="+mn-lt"/>
              <a:cs typeface="Aharoni" panose="02010803020104030203" pitchFamily="2" charset="-79"/>
            </a:endParaRPr>
          </a:p>
        </p:txBody>
      </p:sp>
    </p:spTree>
    <p:extLst>
      <p:ext uri="{BB962C8B-B14F-4D97-AF65-F5344CB8AC3E}">
        <p14:creationId xmlns:p14="http://schemas.microsoft.com/office/powerpoint/2010/main" val="11254993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P spid="7" grpId="0" animBg="1"/>
      <p:bldP spid="8" grpId="0" animBg="1"/>
      <p:bldP spid="10" grpId="0" animBg="1"/>
      <p:bldP spid="9" grpId="0"/>
    </p:bldLst>
  </p:timing>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en-US"/>
          </a:p>
        </p:txBody>
      </p:sp>
      <p:sp>
        <p:nvSpPr>
          <p:cNvPr id="3" name="Textplatzhalter 2"/>
          <p:cNvSpPr>
            <a:spLocks noGrp="1"/>
          </p:cNvSpPr>
          <p:nvPr>
            <p:ph type="body" idx="1"/>
          </p:nvPr>
        </p:nvSpPr>
        <p:spPr/>
        <p:txBody>
          <a:bodyPr/>
          <a:lstStyle/>
          <a:p>
            <a:endParaRPr lang="en-US"/>
          </a:p>
        </p:txBody>
      </p:sp>
      <p:pic>
        <p:nvPicPr>
          <p:cNvPr id="4" name="Inhaltsplatzhalter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837" y="-1889210"/>
            <a:ext cx="9096326" cy="8015373"/>
          </a:xfrm>
          <a:prstGeom prst="rect">
            <a:avLst/>
          </a:prstGeom>
          <a:noFill/>
          <a:ln>
            <a:noFill/>
          </a:ln>
        </p:spPr>
      </p:pic>
    </p:spTree>
    <p:extLst>
      <p:ext uri="{BB962C8B-B14F-4D97-AF65-F5344CB8AC3E}">
        <p14:creationId xmlns:p14="http://schemas.microsoft.com/office/powerpoint/2010/main" val="369085352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smtClean="0"/>
              <a:t>4 Level Scheme</a:t>
            </a:r>
            <a:br>
              <a:rPr lang="en-US" dirty="0" smtClean="0"/>
            </a:br>
            <a:r>
              <a:rPr lang="en-US" dirty="0" smtClean="0"/>
              <a:t>Sumner </a:t>
            </a:r>
            <a:r>
              <a:rPr lang="en-US" dirty="0"/>
              <a:t>et al </a:t>
            </a:r>
            <a:r>
              <a:rPr lang="en-US" dirty="0" smtClean="0"/>
              <a:t>2007 , MSI</a:t>
            </a:r>
            <a:endParaRPr lang="en-US" dirty="0"/>
          </a:p>
        </p:txBody>
      </p:sp>
      <p:sp>
        <p:nvSpPr>
          <p:cNvPr id="3" name="Textplatzhalter 2"/>
          <p:cNvSpPr>
            <a:spLocks noGrp="1"/>
          </p:cNvSpPr>
          <p:nvPr>
            <p:ph type="body" idx="1"/>
          </p:nvPr>
        </p:nvSpPr>
        <p:spPr>
          <a:xfrm>
            <a:off x="457200" y="2030506"/>
            <a:ext cx="8229600" cy="4525963"/>
          </a:xfrm>
        </p:spPr>
        <p:txBody>
          <a:bodyPr/>
          <a:lstStyle/>
          <a:p>
            <a:pPr lvl="0"/>
            <a:r>
              <a:rPr lang="en-US" sz="2000" b="1" dirty="0" smtClean="0"/>
              <a:t>Level </a:t>
            </a:r>
            <a:r>
              <a:rPr lang="en-US" sz="2000" b="1" dirty="0"/>
              <a:t>1:</a:t>
            </a:r>
            <a:r>
              <a:rPr lang="en-US" sz="2000" dirty="0"/>
              <a:t> </a:t>
            </a:r>
            <a:r>
              <a:rPr lang="en-US" sz="2000" b="1" dirty="0"/>
              <a:t>Confident Identification</a:t>
            </a:r>
            <a:r>
              <a:rPr lang="en-US" sz="2000" dirty="0"/>
              <a:t> based on two orthogonal evidences using defined reference standards measured under identical analytical conditions.</a:t>
            </a:r>
          </a:p>
          <a:p>
            <a:pPr lvl="0"/>
            <a:r>
              <a:rPr lang="en-US" sz="2000" b="1" dirty="0"/>
              <a:t>Level 2:</a:t>
            </a:r>
            <a:r>
              <a:rPr lang="en-US" sz="2000" dirty="0"/>
              <a:t> </a:t>
            </a:r>
            <a:r>
              <a:rPr lang="en-US" sz="2000" b="1" dirty="0"/>
              <a:t>Putative Identification</a:t>
            </a:r>
            <a:r>
              <a:rPr lang="en-US" sz="2000" dirty="0"/>
              <a:t> based on similar physicochemical properties or library spectra similarities (no authentic reference standard).</a:t>
            </a:r>
          </a:p>
          <a:p>
            <a:pPr lvl="0"/>
            <a:r>
              <a:rPr lang="en-US" sz="2000" b="1" dirty="0"/>
              <a:t>Level 3</a:t>
            </a:r>
            <a:r>
              <a:rPr lang="en-US" sz="2000" dirty="0"/>
              <a:t>: </a:t>
            </a:r>
            <a:r>
              <a:rPr lang="en-US" sz="2000" b="1" dirty="0"/>
              <a:t>Putative Identification of Compound-Class</a:t>
            </a:r>
            <a:r>
              <a:rPr lang="en-US" sz="2000" dirty="0"/>
              <a:t> i.e. classification based on similar physicochemical properties or spectral similarity with a compound class.</a:t>
            </a:r>
          </a:p>
          <a:p>
            <a:pPr lvl="0"/>
            <a:r>
              <a:rPr lang="en-US" sz="2000" b="1" dirty="0"/>
              <a:t>Level 4:</a:t>
            </a:r>
            <a:r>
              <a:rPr lang="en-US" sz="2000" dirty="0"/>
              <a:t> </a:t>
            </a:r>
            <a:r>
              <a:rPr lang="en-US" sz="2000" b="1" dirty="0"/>
              <a:t>Known Unknowns</a:t>
            </a:r>
            <a:r>
              <a:rPr lang="en-US" sz="2000" dirty="0"/>
              <a:t> that are unidentified, yet can be differentiated and quantified based on spectral data</a:t>
            </a:r>
            <a:r>
              <a:rPr lang="en-US" sz="2000" dirty="0" smtClean="0"/>
              <a:t>.</a:t>
            </a:r>
          </a:p>
          <a:p>
            <a:pPr marL="203200" indent="0">
              <a:buNone/>
            </a:pPr>
            <a:endParaRPr lang="en-US" sz="1100" dirty="0" smtClean="0"/>
          </a:p>
          <a:p>
            <a:pPr marL="203200" indent="0">
              <a:buNone/>
            </a:pPr>
            <a:r>
              <a:rPr lang="en-US" sz="1100" dirty="0" smtClean="0"/>
              <a:t>Sumner </a:t>
            </a:r>
            <a:r>
              <a:rPr lang="en-US" sz="1100" dirty="0"/>
              <a:t>L.W., </a:t>
            </a:r>
            <a:r>
              <a:rPr lang="en-US" sz="1100" dirty="0" err="1"/>
              <a:t>Amberg</a:t>
            </a:r>
            <a:r>
              <a:rPr lang="en-US" sz="1100" dirty="0"/>
              <a:t> A., Barrett D., Beale M. et al. (2007), </a:t>
            </a:r>
            <a:r>
              <a:rPr lang="en-US" sz="1100" b="1" dirty="0"/>
              <a:t>Proposed minimum reporting standards for chemical analysis</a:t>
            </a:r>
            <a:r>
              <a:rPr lang="en-US" sz="1100" dirty="0"/>
              <a:t>. </a:t>
            </a:r>
            <a:r>
              <a:rPr lang="en-US" sz="1100" i="1" dirty="0"/>
              <a:t>Metabolomics</a:t>
            </a:r>
            <a:r>
              <a:rPr lang="en-US" sz="1100" dirty="0"/>
              <a:t>. 2007;</a:t>
            </a:r>
            <a:r>
              <a:rPr lang="en-US" sz="1100" b="1" dirty="0"/>
              <a:t>3</a:t>
            </a:r>
            <a:r>
              <a:rPr lang="en-US" sz="1100" dirty="0"/>
              <a:t>(3):211–221. </a:t>
            </a:r>
            <a:r>
              <a:rPr lang="en-US" sz="1100" dirty="0" err="1"/>
              <a:t>doi</a:t>
            </a:r>
            <a:r>
              <a:rPr lang="en-US" sz="1100" dirty="0"/>
              <a:t>: 10.1007/s11306-007-0082-2.</a:t>
            </a:r>
          </a:p>
          <a:p>
            <a:pPr marL="203200" lvl="0" indent="0">
              <a:buNone/>
            </a:pPr>
            <a:endParaRPr lang="en-US" sz="1600" dirty="0"/>
          </a:p>
        </p:txBody>
      </p:sp>
      <p:sp>
        <p:nvSpPr>
          <p:cNvPr id="4" name="Rechteck 3"/>
          <p:cNvSpPr/>
          <p:nvPr/>
        </p:nvSpPr>
        <p:spPr>
          <a:xfrm>
            <a:off x="5905948" y="2183802"/>
            <a:ext cx="451821" cy="23001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Pfeil nach unten 4"/>
          <p:cNvSpPr/>
          <p:nvPr/>
        </p:nvSpPr>
        <p:spPr>
          <a:xfrm>
            <a:off x="6002767" y="1742800"/>
            <a:ext cx="268941" cy="367490"/>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feld 5"/>
          <p:cNvSpPr txBox="1"/>
          <p:nvPr/>
        </p:nvSpPr>
        <p:spPr>
          <a:xfrm>
            <a:off x="6271708" y="1742800"/>
            <a:ext cx="2086748" cy="307777"/>
          </a:xfrm>
          <a:prstGeom prst="rect">
            <a:avLst/>
          </a:prstGeom>
          <a:noFill/>
        </p:spPr>
        <p:txBody>
          <a:bodyPr wrap="square" rtlCol="0">
            <a:spAutoFit/>
          </a:bodyPr>
          <a:lstStyle/>
          <a:p>
            <a:r>
              <a:rPr lang="en-US" b="1" dirty="0" smtClean="0">
                <a:latin typeface="Aharoni" panose="02010803020104030203" pitchFamily="2" charset="-79"/>
                <a:cs typeface="Aharoni" panose="02010803020104030203" pitchFamily="2" charset="-79"/>
              </a:rPr>
              <a:t>Rather arbitrary</a:t>
            </a:r>
            <a:endParaRPr lang="en-US" b="1" dirty="0">
              <a:latin typeface="Aharoni" panose="02010803020104030203" pitchFamily="2" charset="-79"/>
              <a:cs typeface="Aharoni" panose="02010803020104030203" pitchFamily="2" charset="-79"/>
            </a:endParaRPr>
          </a:p>
        </p:txBody>
      </p:sp>
      <p:sp>
        <p:nvSpPr>
          <p:cNvPr id="7" name="Rechteck 6"/>
          <p:cNvSpPr/>
          <p:nvPr/>
        </p:nvSpPr>
        <p:spPr>
          <a:xfrm>
            <a:off x="5720379" y="3164161"/>
            <a:ext cx="762000" cy="23583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Pfeil nach unten 7"/>
          <p:cNvSpPr/>
          <p:nvPr/>
        </p:nvSpPr>
        <p:spPr>
          <a:xfrm>
            <a:off x="5862917" y="2781974"/>
            <a:ext cx="268941" cy="367490"/>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feld 8"/>
          <p:cNvSpPr txBox="1"/>
          <p:nvPr/>
        </p:nvSpPr>
        <p:spPr>
          <a:xfrm>
            <a:off x="6101378" y="2781974"/>
            <a:ext cx="2719893" cy="307777"/>
          </a:xfrm>
          <a:prstGeom prst="rect">
            <a:avLst/>
          </a:prstGeom>
          <a:noFill/>
        </p:spPr>
        <p:txBody>
          <a:bodyPr wrap="square" rtlCol="0">
            <a:spAutoFit/>
          </a:bodyPr>
          <a:lstStyle/>
          <a:p>
            <a:r>
              <a:rPr lang="en-US" b="1" dirty="0" smtClean="0">
                <a:latin typeface="Aharoni" panose="02010803020104030203" pitchFamily="2" charset="-79"/>
                <a:cs typeface="Aharoni" panose="02010803020104030203" pitchFamily="2" charset="-79"/>
              </a:rPr>
              <a:t>When is something ‘similar’ ?</a:t>
            </a:r>
            <a:endParaRPr lang="en-US" b="1" dirty="0">
              <a:latin typeface="Aharoni" panose="02010803020104030203" pitchFamily="2" charset="-79"/>
              <a:cs typeface="Aharoni" panose="02010803020104030203" pitchFamily="2" charset="-79"/>
            </a:endParaRPr>
          </a:p>
        </p:txBody>
      </p:sp>
      <p:sp>
        <p:nvSpPr>
          <p:cNvPr id="10" name="Rechteck 9"/>
          <p:cNvSpPr/>
          <p:nvPr/>
        </p:nvSpPr>
        <p:spPr>
          <a:xfrm>
            <a:off x="4862456" y="4157218"/>
            <a:ext cx="2205317" cy="21329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feil nach unten 10"/>
          <p:cNvSpPr/>
          <p:nvPr/>
        </p:nvSpPr>
        <p:spPr>
          <a:xfrm>
            <a:off x="4951207" y="3775031"/>
            <a:ext cx="268941" cy="367490"/>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feld 11"/>
          <p:cNvSpPr txBox="1"/>
          <p:nvPr/>
        </p:nvSpPr>
        <p:spPr>
          <a:xfrm>
            <a:off x="5189668" y="3775031"/>
            <a:ext cx="2585421" cy="307777"/>
          </a:xfrm>
          <a:prstGeom prst="rect">
            <a:avLst/>
          </a:prstGeom>
          <a:noFill/>
        </p:spPr>
        <p:txBody>
          <a:bodyPr wrap="square" rtlCol="0">
            <a:spAutoFit/>
          </a:bodyPr>
          <a:lstStyle/>
          <a:p>
            <a:r>
              <a:rPr lang="en-US" b="1" dirty="0" smtClean="0">
                <a:latin typeface="Aharoni" panose="02010803020104030203" pitchFamily="2" charset="-79"/>
                <a:cs typeface="Aharoni" panose="02010803020104030203" pitchFamily="2" charset="-79"/>
              </a:rPr>
              <a:t>When is something a class ?</a:t>
            </a:r>
            <a:endParaRPr lang="en-US" b="1" dirty="0">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14414888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p:bldP spid="7" grpId="0" animBg="1"/>
      <p:bldP spid="8" grpId="0" animBg="1"/>
      <p:bldP spid="9" grpId="0"/>
      <p:bldP spid="10" grpId="0" animBg="1"/>
      <p:bldP spid="11" grpId="0" animBg="1"/>
      <p:bldP spid="12" grpId="0"/>
    </p:bldLst>
  </p:timing>
</p:sld>
</file>

<file path=ppt/theme/theme1.xml><?xml version="1.0" encoding="utf-8"?>
<a:theme xmlns:a="http://schemas.openxmlformats.org/drawingml/2006/main" name="master_template">
  <a:themeElements>
    <a:clrScheme name="PhenoMeNal Palette">
      <a:dk1>
        <a:srgbClr val="000000"/>
      </a:dk1>
      <a:lt1>
        <a:srgbClr val="FFFFFF"/>
      </a:lt1>
      <a:dk2>
        <a:srgbClr val="41457E"/>
      </a:dk2>
      <a:lt2>
        <a:srgbClr val="EEECE1"/>
      </a:lt2>
      <a:accent1>
        <a:srgbClr val="6E0141"/>
      </a:accent1>
      <a:accent2>
        <a:srgbClr val="D83C8A"/>
      </a:accent2>
      <a:accent3>
        <a:srgbClr val="91BADE"/>
      </a:accent3>
      <a:accent4>
        <a:srgbClr val="39ADC2"/>
      </a:accent4>
      <a:accent5>
        <a:srgbClr val="9FB3C5"/>
      </a:accent5>
      <a:accent6>
        <a:srgbClr val="41457E"/>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2063</Words>
  <Application>Microsoft Office PowerPoint</Application>
  <PresentationFormat>Bildschirmpräsentation (4:3)</PresentationFormat>
  <Paragraphs>419</Paragraphs>
  <Slides>50</Slides>
  <Notes>4</Notes>
  <HiddenSlides>23</HiddenSlides>
  <MMClips>0</MMClips>
  <ScaleCrop>false</ScaleCrop>
  <HeadingPairs>
    <vt:vector size="8" baseType="variant">
      <vt:variant>
        <vt:lpstr>Verwendete Schriftarten</vt:lpstr>
      </vt:variant>
      <vt:variant>
        <vt:i4>6</vt:i4>
      </vt:variant>
      <vt:variant>
        <vt:lpstr>Design</vt:lpstr>
      </vt:variant>
      <vt:variant>
        <vt:i4>1</vt:i4>
      </vt:variant>
      <vt:variant>
        <vt:lpstr>Eingebettete OLE-Server</vt:lpstr>
      </vt:variant>
      <vt:variant>
        <vt:i4>1</vt:i4>
      </vt:variant>
      <vt:variant>
        <vt:lpstr>Folientitel</vt:lpstr>
      </vt:variant>
      <vt:variant>
        <vt:i4>50</vt:i4>
      </vt:variant>
    </vt:vector>
  </HeadingPairs>
  <TitlesOfParts>
    <vt:vector size="58" baseType="lpstr">
      <vt:lpstr>Times New Roman</vt:lpstr>
      <vt:lpstr>Aharoni</vt:lpstr>
      <vt:lpstr>Montserrat</vt:lpstr>
      <vt:lpstr>Calibri</vt:lpstr>
      <vt:lpstr>Wingdings</vt:lpstr>
      <vt:lpstr>Arial</vt:lpstr>
      <vt:lpstr>master_template</vt:lpstr>
      <vt:lpstr>Image</vt:lpstr>
      <vt:lpstr> Towards Evidence Codes for  Metabolite Identification</vt:lpstr>
      <vt:lpstr>Contents</vt:lpstr>
      <vt:lpstr>Project environment</vt:lpstr>
      <vt:lpstr>GOAL</vt:lpstr>
      <vt:lpstr>PowerPoint-Präsentation</vt:lpstr>
      <vt:lpstr>Written Text</vt:lpstr>
      <vt:lpstr>PowerPoint-Präsentation</vt:lpstr>
      <vt:lpstr>PowerPoint-Präsentation</vt:lpstr>
      <vt:lpstr>4 Level Scheme Sumner et al 2007 , MSI</vt:lpstr>
      <vt:lpstr>Drawbacks of simple schemes</vt:lpstr>
      <vt:lpstr>SEE: Semantic EvidencE ontology </vt:lpstr>
      <vt:lpstr>PowerPoint-Präsentation</vt:lpstr>
      <vt:lpstr>Drawbacks  of generic Schemes</vt:lpstr>
      <vt:lpstr>Our Approach</vt:lpstr>
      <vt:lpstr>Annotation Term Pattern</vt:lpstr>
      <vt:lpstr>Basic ontology modules</vt:lpstr>
      <vt:lpstr>Taxonomy of  Molecular Structures</vt:lpstr>
      <vt:lpstr>Taxonomy of Assertions</vt:lpstr>
      <vt:lpstr>Taxonomy of AssayCharacteristics</vt:lpstr>
      <vt:lpstr>MIECO re-using ECO Protégé GUI</vt:lpstr>
      <vt:lpstr>MS Feature annotation  via Standardized MIECO terms</vt:lpstr>
      <vt:lpstr>Annotating features  on a granular level</vt:lpstr>
      <vt:lpstr>MIECO in MetaboLights ?</vt:lpstr>
      <vt:lpstr>Next steps</vt:lpstr>
      <vt:lpstr>Conclusion</vt:lpstr>
      <vt:lpstr>Acknowledgements</vt:lpstr>
      <vt:lpstr>Thank you!</vt:lpstr>
      <vt:lpstr>Resources</vt:lpstr>
      <vt:lpstr>Confidence in  Metabolite Identification statements</vt:lpstr>
      <vt:lpstr>Existing Standards</vt:lpstr>
      <vt:lpstr>5 Level scheme</vt:lpstr>
      <vt:lpstr>Domain specific yet simple, nonformal schemes</vt:lpstr>
      <vt:lpstr>Generic, yet complex Formal-ontologic approaches</vt:lpstr>
      <vt:lpstr>Pattern elements</vt:lpstr>
      <vt:lpstr>MetSoc Ident Task force</vt:lpstr>
      <vt:lpstr>PowerPoint-Präsentation</vt:lpstr>
      <vt:lpstr>Import &amp; X-Refs</vt:lpstr>
      <vt:lpstr>Chebi/ont https://www.ebi.ac.uk/chebi/userManualForward.do;jsessionid=CCA5DEB227EC2F848F7A8DDF3D4D36DF?printerFriendlyView=true#Parents%20and%20Children%20View</vt:lpstr>
      <vt:lpstr>PowerPoint-Präsentation</vt:lpstr>
      <vt:lpstr>Overview of  PhenoMeNal Use Cases</vt:lpstr>
      <vt:lpstr>To set the Frame</vt:lpstr>
      <vt:lpstr>5 Level scheme</vt:lpstr>
      <vt:lpstr>PowerPoint-Präsentation</vt:lpstr>
      <vt:lpstr>Root exudate UseCase MTBLS160</vt:lpstr>
      <vt:lpstr>PowerPoint-Präsentation</vt:lpstr>
      <vt:lpstr>mzTab</vt:lpstr>
      <vt:lpstr>PowerPoint-Präsentation</vt:lpstr>
      <vt:lpstr>PowerPoint-Präsentation</vt:lpstr>
      <vt:lpstr>PowerPoint-Präsentation</vt:lpstr>
      <vt:lpstr>PowerPoint-Präsentation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MIECO: Metabolite Identification Evidence Codes</dc:title>
  <cp:lastModifiedBy>Schober, Daniel</cp:lastModifiedBy>
  <cp:revision>62</cp:revision>
  <dcterms:modified xsi:type="dcterms:W3CDTF">2016-07-28T11:02:48Z</dcterms:modified>
</cp:coreProperties>
</file>